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296" r:id="rId10"/>
  </p:sldIdLst>
  <p:sldSz cx="9144000" cy="6858000" type="screen4x3"/>
  <p:notesSz cx="6858000" cy="99472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84C"/>
    <a:srgbClr val="00AE50"/>
    <a:srgbClr val="0065A6"/>
    <a:srgbClr val="FFFFFF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8535" autoAdjust="0"/>
  </p:normalViewPr>
  <p:slideViewPr>
    <p:cSldViewPr>
      <p:cViewPr>
        <p:scale>
          <a:sx n="100" d="100"/>
          <a:sy n="100" d="100"/>
        </p:scale>
        <p:origin x="-18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74D019-BB9F-4CD8-842D-A05219CCC2B5}" type="datetimeFigureOut">
              <a:rPr lang="it-IT"/>
              <a:pPr>
                <a:defRPr/>
              </a:pPr>
              <a:t>23/09/2015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434AE-A278-4DDD-9C65-586FE5E6D2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646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F6F50B-26FD-46BA-9760-39604C0166C9}" type="datetimeFigureOut">
              <a:rPr lang="it-IT"/>
              <a:pPr>
                <a:defRPr/>
              </a:pPr>
              <a:t>23/09/2015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955BD5-296B-4616-8790-0B0283430F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3333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4904" y="6337126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D93A-A79B-497F-8531-9F5FD42F75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40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5DFB-CFE0-4F9A-AE8A-49F3A83991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416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58FD9-B8D3-43C5-BF3B-4B7ACC5C45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723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93F50-8B1E-49E4-8E3D-331AB1340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57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B581-FCA4-4F0E-BADD-859DB0B3CA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23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3CB3-20CF-4DCC-9C7F-A5EA35579C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200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9400-32BE-407D-A694-0C5D4F822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682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D701-B9CB-4C29-AA3C-ABC1542CA5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701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4BE2-328B-41D0-878B-CF56F10FDF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21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C505-5FFB-4AAA-AF5F-759A99FE47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073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A5EB-CBCC-4B37-B47D-E3FB656478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113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 altLang="it-IT"/>
              <a:t>Regata Storica 2014 e stagione remiera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61137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E2F1E7F-57DF-457D-BF2B-72AA1977A8A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7"/>
            <a:ext cx="1911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608012" y="1556792"/>
            <a:ext cx="7924428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3400" kern="0" dirty="0" smtClean="0">
                <a:solidFill>
                  <a:schemeClr val="tx1"/>
                </a:solidFill>
                <a:latin typeface="+mn-lt"/>
              </a:rPr>
              <a:t>INDAGINE CUSTOMER SATISFACTION, 2015</a:t>
            </a:r>
          </a:p>
          <a:p>
            <a:pPr algn="l" eaLnBrk="1" hangingPunct="1">
              <a:defRPr/>
            </a:pPr>
            <a:endParaRPr lang="it-IT" altLang="it-IT" sz="36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3600" kern="0" dirty="0" smtClean="0">
                <a:solidFill>
                  <a:schemeClr val="tx1"/>
                </a:solidFill>
                <a:latin typeface="+mn-lt"/>
              </a:rPr>
              <a:t>Servizio: BIKE SHARING</a:t>
            </a:r>
          </a:p>
          <a:p>
            <a:pPr algn="l" eaLnBrk="1" hangingPunct="1">
              <a:defRPr/>
            </a:pPr>
            <a:endParaRPr lang="it-IT" sz="1800" kern="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Vendite Indirette e </a:t>
            </a:r>
            <a:r>
              <a:rPr lang="it-IT" sz="1800" kern="0" dirty="0">
                <a:solidFill>
                  <a:schemeClr val="tx1"/>
                </a:solidFill>
                <a:latin typeface="+mn-lt"/>
              </a:rPr>
              <a:t>C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ustomer Service</a:t>
            </a:r>
          </a:p>
          <a:p>
            <a:pPr algn="l" eaLnBrk="1" hangingPunct="1">
              <a:defRPr/>
            </a:pP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Direzione Vendite e Controlli</a:t>
            </a:r>
          </a:p>
          <a:p>
            <a:pPr algn="l" eaLnBrk="1" hangingPunct="1">
              <a:defRPr/>
            </a:pPr>
            <a:endParaRPr lang="it-IT" sz="1800" kern="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defRPr/>
            </a:pPr>
            <a:r>
              <a:rPr lang="it-IT" sz="1800" kern="0" dirty="0">
                <a:solidFill>
                  <a:schemeClr val="tx1"/>
                </a:solidFill>
                <a:latin typeface="+mn-lt"/>
              </a:rPr>
              <a:t>p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er conto di AVM S.p.A.</a:t>
            </a:r>
            <a:endParaRPr lang="it-IT" sz="18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2" descr="C:\Users\santoro_g\Desktop\loghi\Logo Avm Holding 20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4648"/>
            <a:ext cx="2053070" cy="77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81328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249880"/>
              </p:ext>
            </p:extLst>
          </p:nvPr>
        </p:nvGraphicFramePr>
        <p:xfrm>
          <a:off x="251520" y="836712"/>
          <a:ext cx="1368524" cy="958560"/>
        </p:xfrm>
        <a:graphic>
          <a:graphicData uri="http://schemas.openxmlformats.org/drawingml/2006/table">
            <a:tbl>
              <a:tblPr/>
              <a:tblGrid>
                <a:gridCol w="6308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Femmina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Maschio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108270"/>
              </p:ext>
            </p:extLst>
          </p:nvPr>
        </p:nvGraphicFramePr>
        <p:xfrm>
          <a:off x="251520" y="2060848"/>
          <a:ext cx="1763812" cy="1917120"/>
        </p:xfrm>
        <a:graphic>
          <a:graphicData uri="http://schemas.openxmlformats.org/drawingml/2006/table">
            <a:tbl>
              <a:tblPr/>
              <a:tblGrid>
                <a:gridCol w="10260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Fascia d'età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Meno di 31 anni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31-40 anni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41-50 anni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51-60 anni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Più di 60 anni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616022"/>
              </p:ext>
            </p:extLst>
          </p:nvPr>
        </p:nvGraphicFramePr>
        <p:xfrm>
          <a:off x="251520" y="4221088"/>
          <a:ext cx="1535212" cy="1917120"/>
        </p:xfrm>
        <a:graphic>
          <a:graphicData uri="http://schemas.openxmlformats.org/drawingml/2006/table">
            <a:tbl>
              <a:tblPr/>
              <a:tblGrid>
                <a:gridCol w="7974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Casalinga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Disoccupato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Occupato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Pensionato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Studente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64442"/>
              </p:ext>
            </p:extLst>
          </p:nvPr>
        </p:nvGraphicFramePr>
        <p:xfrm>
          <a:off x="2795488" y="836712"/>
          <a:ext cx="1776512" cy="1677480"/>
        </p:xfrm>
        <a:graphic>
          <a:graphicData uri="http://schemas.openxmlformats.org/drawingml/2006/table">
            <a:tbl>
              <a:tblPr/>
              <a:tblGrid>
                <a:gridCol w="10387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Istruzione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Media inferiore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Media superiore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Università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81705"/>
              </p:ext>
            </p:extLst>
          </p:nvPr>
        </p:nvGraphicFramePr>
        <p:xfrm>
          <a:off x="2771800" y="2708920"/>
          <a:ext cx="2619476" cy="2396400"/>
        </p:xfrm>
        <a:graphic>
          <a:graphicData uri="http://schemas.openxmlformats.org/drawingml/2006/table">
            <a:tbl>
              <a:tblPr/>
              <a:tblGrid>
                <a:gridCol w="1908738"/>
                <a:gridCol w="306950"/>
                <a:gridCol w="403788"/>
              </a:tblGrid>
              <a:tr h="14599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Comune di residenza/domicilio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Comune di Venezia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Padova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comune in Veneto/Friuli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Mogliano veneto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Treviso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Preganziol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Altro in provincia di Venezia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11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10%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Altro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12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11%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53199"/>
              </p:ext>
            </p:extLst>
          </p:nvPr>
        </p:nvGraphicFramePr>
        <p:xfrm>
          <a:off x="2771800" y="5350760"/>
          <a:ext cx="1633637" cy="958560"/>
        </p:xfrm>
        <a:graphic>
          <a:graphicData uri="http://schemas.openxmlformats.org/drawingml/2006/table">
            <a:tbl>
              <a:tblPr/>
              <a:tblGrid>
                <a:gridCol w="895913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Compilati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108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33%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Non compilati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224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68%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Anagrafica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pSp>
        <p:nvGrpSpPr>
          <p:cNvPr id="15" name="Gruppo 14"/>
          <p:cNvGrpSpPr/>
          <p:nvPr/>
        </p:nvGrpSpPr>
        <p:grpSpPr>
          <a:xfrm>
            <a:off x="5652120" y="764704"/>
            <a:ext cx="2664296" cy="5616624"/>
            <a:chOff x="5652120" y="764704"/>
            <a:chExt cx="2664296" cy="5616624"/>
          </a:xfrm>
        </p:grpSpPr>
        <p:sp>
          <p:nvSpPr>
            <p:cNvPr id="13" name="Rettangolo 12"/>
            <p:cNvSpPr/>
            <p:nvPr/>
          </p:nvSpPr>
          <p:spPr>
            <a:xfrm>
              <a:off x="5652120" y="764704"/>
              <a:ext cx="2664296" cy="56166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500" dirty="0" smtClean="0">
                  <a:latin typeface="Calibri" panose="020F0502020204030204" pitchFamily="34" charset="0"/>
                </a:rPr>
                <a:t>su un totale di 332 soggetti presenti in anagrafica, circa un terzo ha compilato il questionario di customer satisfaction, con un tasso di risposta (</a:t>
              </a:r>
              <a:r>
                <a:rPr lang="en-GB" sz="1500" dirty="0" smtClean="0">
                  <a:latin typeface="Calibri" panose="020F0502020204030204" pitchFamily="34" charset="0"/>
                </a:rPr>
                <a:t>redemption</a:t>
              </a:r>
              <a:r>
                <a:rPr lang="it-IT" sz="1500" dirty="0" smtClean="0">
                  <a:latin typeface="Calibri" panose="020F0502020204030204" pitchFamily="34" charset="0"/>
                </a:rPr>
                <a:t>) molto elevato pari al 33% dell’universo</a:t>
              </a:r>
            </a:p>
            <a:p>
              <a:endParaRPr lang="it-IT" sz="1500" dirty="0">
                <a:latin typeface="Calibri" panose="020F0502020204030204" pitchFamily="34" charset="0"/>
              </a:endParaRPr>
            </a:p>
            <a:p>
              <a:r>
                <a:rPr lang="it-IT" sz="1500" dirty="0" smtClean="0">
                  <a:latin typeface="Calibri" panose="020F0502020204030204" pitchFamily="34" charset="0"/>
                </a:rPr>
                <a:t>tale numerosità - pur esigua in termini assoluti - permette di considerare i dati registrati come attendibili e rappresentativi</a:t>
              </a:r>
            </a:p>
            <a:p>
              <a:endParaRPr lang="it-IT" sz="1500" dirty="0">
                <a:latin typeface="Calibri" panose="020F0502020204030204" pitchFamily="34" charset="0"/>
              </a:endParaRPr>
            </a:p>
            <a:p>
              <a:r>
                <a:rPr lang="it-IT" sz="1500" dirty="0" smtClean="0">
                  <a:latin typeface="Calibri" panose="020F0502020204030204" pitchFamily="34" charset="0"/>
                </a:rPr>
                <a:t>in termini di 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profilo di clientela </a:t>
              </a:r>
              <a:r>
                <a:rPr lang="it-IT" sz="1500" dirty="0" smtClean="0">
                  <a:latin typeface="Calibri" panose="020F0502020204030204" pitchFamily="34" charset="0"/>
                </a:rPr>
                <a:t>si evidenzia un set di polarizzazioni, il cliente bike sharing è infatti: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it-IT" sz="1400" dirty="0">
                  <a:latin typeface="Calibri" panose="020F0502020204030204" pitchFamily="34" charset="0"/>
                </a:rPr>
                <a:t>p</a:t>
              </a:r>
              <a:r>
                <a:rPr lang="it-IT" sz="1400" dirty="0" smtClean="0">
                  <a:latin typeface="Calibri" panose="020F0502020204030204" pitchFamily="34" charset="0"/>
                </a:rPr>
                <a:t>rincipalmente maschio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it-IT" sz="1400" dirty="0" smtClean="0">
                  <a:latin typeface="Calibri" panose="020F0502020204030204" pitchFamily="34" charset="0"/>
                </a:rPr>
                <a:t>tra i 41 e i 60 anni di età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it-IT" sz="1400" dirty="0" smtClean="0">
                  <a:latin typeface="Calibri" panose="020F0502020204030204" pitchFamily="34" charset="0"/>
                </a:rPr>
                <a:t>occupato ed istruito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it-IT" sz="1400" dirty="0">
                  <a:latin typeface="Calibri" panose="020F0502020204030204" pitchFamily="34" charset="0"/>
                </a:rPr>
                <a:t>r</a:t>
              </a:r>
              <a:r>
                <a:rPr lang="it-IT" sz="1400" dirty="0" smtClean="0">
                  <a:latin typeface="Calibri" panose="020F0502020204030204" pitchFamily="34" charset="0"/>
                </a:rPr>
                <a:t>esidente a Venezia</a:t>
              </a:r>
              <a:endParaRPr lang="it-IT" sz="1400" dirty="0">
                <a:latin typeface="Calibri" panose="020F0502020204030204" pitchFamily="34" charset="0"/>
              </a:endParaRPr>
            </a:p>
          </p:txBody>
        </p:sp>
        <p:sp>
          <p:nvSpPr>
            <p:cNvPr id="14" name="Triangolo rettangolo 13"/>
            <p:cNvSpPr/>
            <p:nvPr/>
          </p:nvSpPr>
          <p:spPr>
            <a:xfrm rot="10800000">
              <a:off x="7884368" y="764704"/>
              <a:ext cx="432048" cy="886162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</p:spTree>
    <p:extLst>
      <p:ext uri="{BB962C8B-B14F-4D97-AF65-F5344CB8AC3E}">
        <p14:creationId xmlns:p14="http://schemas.microsoft.com/office/powerpoint/2010/main" val="1097317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95235"/>
              </p:ext>
            </p:extLst>
          </p:nvPr>
        </p:nvGraphicFramePr>
        <p:xfrm>
          <a:off x="264716" y="836712"/>
          <a:ext cx="2867124" cy="1677480"/>
        </p:xfrm>
        <a:graphic>
          <a:graphicData uri="http://schemas.openxmlformats.org/drawingml/2006/table">
            <a:tbl>
              <a:tblPr/>
              <a:tblGrid>
                <a:gridCol w="21294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d1. Come ha conosciuto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Passaparola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Opuscoli/Manifesti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Internet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Stampa e/o Altri media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Eventi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2839"/>
              </p:ext>
            </p:extLst>
          </p:nvPr>
        </p:nvGraphicFramePr>
        <p:xfrm>
          <a:off x="251520" y="2780928"/>
          <a:ext cx="3459262" cy="1605480"/>
        </p:xfrm>
        <a:graphic>
          <a:graphicData uri="http://schemas.openxmlformats.org/drawingml/2006/table">
            <a:tbl>
              <a:tblPr/>
              <a:tblGrid>
                <a:gridCol w="27215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d2. Con quale frequenza utilizza mediamente</a:t>
                      </a:r>
                    </a:p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 servizio in un mese?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Circa 2/3 volte al mese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Circa una volta al mese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Raramente (meno di una volta al mese)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Una volta alla settimana o più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20309"/>
              </p:ext>
            </p:extLst>
          </p:nvPr>
        </p:nvGraphicFramePr>
        <p:xfrm>
          <a:off x="827584" y="4725144"/>
          <a:ext cx="2889349" cy="1365840"/>
        </p:xfrm>
        <a:graphic>
          <a:graphicData uri="http://schemas.openxmlformats.org/drawingml/2006/table">
            <a:tbl>
              <a:tblPr/>
              <a:tblGrid>
                <a:gridCol w="2151625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d3. I suoi spostamenti mediamente</a:t>
                      </a:r>
                    </a:p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riguardano perlopiù percorsi: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Brevi (&lt;= 2 km)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Medi (&gt; 2 km e &lt;= 5 km)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Lunghi (&gt; 5 km)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222" y="44672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42596"/>
              </p:ext>
            </p:extLst>
          </p:nvPr>
        </p:nvGraphicFramePr>
        <p:xfrm>
          <a:off x="4502373" y="836712"/>
          <a:ext cx="4318099" cy="1677480"/>
        </p:xfrm>
        <a:graphic>
          <a:graphicData uri="http://schemas.openxmlformats.org/drawingml/2006/table">
            <a:tbl>
              <a:tblPr/>
              <a:tblGrid>
                <a:gridCol w="3580375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d4. Per quale motivazione utilizza maggiormente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Lavoro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Commissioni personali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Turismo/visita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Pendolarismo sistematico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Altro: Tempo libero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2%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4499992" y="2780928"/>
            <a:ext cx="4320480" cy="33843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il passaparola si conferma - rispetto ad altri servizi - il principale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strumento di diffusione della conoscenza </a:t>
            </a:r>
            <a:r>
              <a:rPr lang="it-IT" sz="1500" dirty="0" smtClean="0">
                <a:latin typeface="Calibri" panose="020F0502020204030204" pitchFamily="34" charset="0"/>
              </a:rPr>
              <a:t>da parte della clientela (da qui anche l’importanza di assicurare una ottimale esperienza di fruizione)</a:t>
            </a:r>
          </a:p>
          <a:p>
            <a:pPr algn="ctr"/>
            <a:endParaRPr lang="it-IT" sz="1500" dirty="0">
              <a:latin typeface="Calibri" panose="020F0502020204030204" pitchFamily="34" charset="0"/>
            </a:endParaRPr>
          </a:p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notevole è, ad ogni modo, il livello raggiunto da strumenti cartacei quali opuscoli e manifesti</a:t>
            </a:r>
          </a:p>
          <a:p>
            <a:pPr algn="ctr"/>
            <a:endParaRPr lang="it-IT" sz="1500" dirty="0">
              <a:latin typeface="Calibri" panose="020F0502020204030204" pitchFamily="34" charset="0"/>
            </a:endParaRPr>
          </a:p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si evidenzia l’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uso</a:t>
            </a:r>
            <a:r>
              <a:rPr lang="it-IT" sz="1500" dirty="0" smtClean="0">
                <a:latin typeface="Calibri" panose="020F0502020204030204" pitchFamily="34" charset="0"/>
              </a:rPr>
              <a:t> frequente del servizio da parte della maggior parte della clientela, essenzialmente per tratti di breve-media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percorrenza</a:t>
            </a:r>
            <a:r>
              <a:rPr lang="it-IT" sz="15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sz="1500" dirty="0" smtClean="0">
                <a:latin typeface="Calibri" panose="020F0502020204030204" pitchFamily="34" charset="0"/>
              </a:rPr>
              <a:t>legati a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spostamenti</a:t>
            </a:r>
            <a:r>
              <a:rPr lang="it-IT" sz="15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sz="1500" dirty="0" smtClean="0">
                <a:latin typeface="Calibri" panose="020F0502020204030204" pitchFamily="34" charset="0"/>
              </a:rPr>
              <a:t>di tipo sistematico (lavoro, pendolarismo, ecc.), anche se una connotazione da tempo libero è comunque fortemente presente</a:t>
            </a:r>
            <a:endParaRPr lang="it-IT" sz="1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404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81328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32576"/>
              </p:ext>
            </p:extLst>
          </p:nvPr>
        </p:nvGraphicFramePr>
        <p:xfrm>
          <a:off x="4807049" y="1916832"/>
          <a:ext cx="3797399" cy="4792800"/>
        </p:xfrm>
        <a:graphic>
          <a:graphicData uri="http://schemas.openxmlformats.org/drawingml/2006/table">
            <a:tbl>
              <a:tblPr/>
              <a:tblGrid>
                <a:gridCol w="2704075"/>
                <a:gridCol w="578412"/>
                <a:gridCol w="51491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d10. Quali ciclo stazioni utilizza solitamente?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prelievo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rilascio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Stazione di Mestre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P.le S.Maria Elisabetta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P.le Candiani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P.le Donatori di Sangue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Corso del Popolo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San Girolamo - Angolo via Pio X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P.le Leonardo da Vinci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V.le Ancona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Circonvallazione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Candia (Palazzo del Cinema)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Ulloa (Stazione)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Piazzale Cialdini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V.le S. Marco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P.zza Carpenedo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Piazza del Municipio (Marghera)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Parcheggio Scambiatore Castellana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Casona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Via S. M. dei Battuti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15197"/>
              </p:ext>
            </p:extLst>
          </p:nvPr>
        </p:nvGraphicFramePr>
        <p:xfrm>
          <a:off x="251520" y="836712"/>
          <a:ext cx="4278412" cy="1917120"/>
        </p:xfrm>
        <a:graphic>
          <a:graphicData uri="http://schemas.openxmlformats.org/drawingml/2006/table">
            <a:tbl>
              <a:tblPr/>
              <a:tblGrid>
                <a:gridCol w="35406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d5. Ha incontrato dei problemi nell’utilizzo del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non ho trovato bici in alcune occasioni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ho incontrato delle difficoltà nel prelievo della bici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ho incontrato delle difficoltà nella restituzione della bici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Sì, ho trovato tutte le colonnine occupate in alcune occasioni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No, nessun problema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40553"/>
              </p:ext>
            </p:extLst>
          </p:nvPr>
        </p:nvGraphicFramePr>
        <p:xfrm>
          <a:off x="251520" y="3068960"/>
          <a:ext cx="4162524" cy="1437840"/>
        </p:xfrm>
        <a:graphic>
          <a:graphicData uri="http://schemas.openxmlformats.org/drawingml/2006/table">
            <a:tbl>
              <a:tblPr/>
              <a:tblGrid>
                <a:gridCol w="3424800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d6. Come ha risolto gli eventuali problemi con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Ho risolto il problema con gli operatori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Ho risolto il problema in altro modo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Nessun problema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Non ho risolto il problema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1" name="Rettangolo 20"/>
          <p:cNvSpPr/>
          <p:nvPr/>
        </p:nvSpPr>
        <p:spPr>
          <a:xfrm>
            <a:off x="251520" y="4797152"/>
            <a:ext cx="4176464" cy="13681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latin typeface="Calibri" panose="020F0502020204030204" pitchFamily="34" charset="0"/>
              </a:rPr>
              <a:t>l’accesso al servizio viene percepito dalla clientela come tendenzialmente </a:t>
            </a:r>
            <a:r>
              <a:rPr lang="it-IT" sz="1400" dirty="0" smtClean="0">
                <a:latin typeface="Calibri" panose="020F0502020204030204" pitchFamily="34" charset="0"/>
              </a:rPr>
              <a:t>poco agevole nella </a:t>
            </a:r>
            <a:r>
              <a:rPr lang="it-IT" sz="1400" dirty="0" smtClean="0">
                <a:latin typeface="Calibri" panose="020F0502020204030204" pitchFamily="34" charset="0"/>
              </a:rPr>
              <a:t>sua gestione - sia in fase di prelievo che in fase di rilascio</a:t>
            </a:r>
          </a:p>
          <a:p>
            <a:endParaRPr lang="it-IT" sz="1400" dirty="0">
              <a:latin typeface="Calibri" panose="020F0502020204030204" pitchFamily="34" charset="0"/>
            </a:endParaRPr>
          </a:p>
          <a:p>
            <a:r>
              <a:rPr lang="it-IT" sz="1400" dirty="0">
                <a:latin typeface="Calibri" panose="020F0502020204030204" pitchFamily="34" charset="0"/>
              </a:rPr>
              <a:t>a</a:t>
            </a:r>
            <a:r>
              <a:rPr lang="it-IT" sz="1400" dirty="0" smtClean="0">
                <a:latin typeface="Calibri" panose="020F0502020204030204" pitchFamily="34" charset="0"/>
              </a:rPr>
              <a:t>l di là della </a:t>
            </a:r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Stazione FS di Mestre</a:t>
            </a:r>
            <a:r>
              <a:rPr lang="it-IT" sz="1400" dirty="0" smtClean="0">
                <a:latin typeface="Calibri" panose="020F0502020204030204" pitchFamily="34" charset="0"/>
              </a:rPr>
              <a:t>, non si evidenziano particolari picchi di domanda localizzati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4788024" y="800808"/>
            <a:ext cx="3528392" cy="900000"/>
            <a:chOff x="4788024" y="800808"/>
            <a:chExt cx="3528392" cy="900000"/>
          </a:xfrm>
        </p:grpSpPr>
        <p:sp>
          <p:nvSpPr>
            <p:cNvPr id="22" name="Rettangolo 21"/>
            <p:cNvSpPr/>
            <p:nvPr/>
          </p:nvSpPr>
          <p:spPr>
            <a:xfrm>
              <a:off x="4788024" y="836712"/>
              <a:ext cx="3456384" cy="720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400" dirty="0">
                  <a:latin typeface="Calibri" panose="020F0502020204030204" pitchFamily="34" charset="0"/>
                </a:rPr>
                <a:t>la dispersione  territoriale e la numerosità delle </a:t>
              </a:r>
              <a:r>
                <a:rPr lang="it-IT" sz="1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ciclo-stazioni</a:t>
              </a:r>
              <a:r>
                <a:rPr lang="it-IT" sz="1400" dirty="0">
                  <a:latin typeface="Calibri" panose="020F0502020204030204" pitchFamily="34" charset="0"/>
                </a:rPr>
                <a:t> potrebbe rappresentare un vincolo alla gestione ottimale del servizio</a:t>
              </a:r>
            </a:p>
          </p:txBody>
        </p:sp>
        <p:sp>
          <p:nvSpPr>
            <p:cNvPr id="11" name="Triangolo rettangolo 10"/>
            <p:cNvSpPr/>
            <p:nvPr/>
          </p:nvSpPr>
          <p:spPr>
            <a:xfrm rot="10800000">
              <a:off x="7884368" y="800808"/>
              <a:ext cx="432048" cy="900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</p:grpSp>
    </p:spTree>
    <p:extLst>
      <p:ext uri="{BB962C8B-B14F-4D97-AF65-F5344CB8AC3E}">
        <p14:creationId xmlns:p14="http://schemas.microsoft.com/office/powerpoint/2010/main" val="2619977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1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222" y="44672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57917"/>
              </p:ext>
            </p:extLst>
          </p:nvPr>
        </p:nvGraphicFramePr>
        <p:xfrm>
          <a:off x="251520" y="836712"/>
          <a:ext cx="8771265" cy="4241520"/>
        </p:xfrm>
        <a:graphic>
          <a:graphicData uri="http://schemas.openxmlformats.org/drawingml/2006/table">
            <a:tbl>
              <a:tblPr/>
              <a:tblGrid>
                <a:gridCol w="875275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  <a:gridCol w="103750"/>
                <a:gridCol w="318062"/>
                <a:gridCol w="419662"/>
                <a:gridCol w="318062"/>
                <a:gridCol w="419662"/>
              </a:tblGrid>
              <a:tr h="211585">
                <a:tc gridSpan="26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d7/8. In una scala da 1 a 10 quanto si ritiene soddisfatto (s.) rispetto a/quanto ritiene importante (i.) i seguenti servizi: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5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cortesia operatori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informazioni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accesso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manutenzione</a:t>
                      </a:r>
                    </a:p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delle biciclette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segnaletica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8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soddisfazione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6,5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6,0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6,3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importanza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7,4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7,6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8,6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8,5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6,8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pSp>
        <p:nvGrpSpPr>
          <p:cNvPr id="19" name="Gruppo 18"/>
          <p:cNvGrpSpPr/>
          <p:nvPr/>
        </p:nvGrpSpPr>
        <p:grpSpPr>
          <a:xfrm>
            <a:off x="1223704" y="5229199"/>
            <a:ext cx="7524760" cy="1444699"/>
            <a:chOff x="1223704" y="5229199"/>
            <a:chExt cx="7524760" cy="1444699"/>
          </a:xfrm>
        </p:grpSpPr>
        <p:sp>
          <p:nvSpPr>
            <p:cNvPr id="17" name="Rettangolo 16"/>
            <p:cNvSpPr/>
            <p:nvPr/>
          </p:nvSpPr>
          <p:spPr>
            <a:xfrm>
              <a:off x="1270124" y="5373216"/>
              <a:ext cx="7478340" cy="13006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500" dirty="0" smtClean="0">
                  <a:latin typeface="Calibri" panose="020F0502020204030204" pitchFamily="34" charset="0"/>
                </a:rPr>
                <a:t>tra le caratteristiche indagate, è la sola «cortesia degli operatori call center» a registrare - contemporaneamente - un livello di 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soddisfazione</a:t>
              </a:r>
              <a:r>
                <a:rPr lang="it-IT" sz="15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ed una 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importanza</a:t>
              </a:r>
              <a:r>
                <a:rPr lang="it-IT" sz="15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più che positiva</a:t>
              </a:r>
            </a:p>
            <a:p>
              <a:pPr algn="r"/>
              <a:endParaRPr lang="it-IT" sz="1500" dirty="0" smtClean="0">
                <a:latin typeface="Calibri" panose="020F0502020204030204" pitchFamily="34" charset="0"/>
              </a:endParaRP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    al contrario, per gli altri fattori si registrano voti medi sulla linea della sufficienza anche</a:t>
              </a: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       laddove lo stesso viene percepito dalla clientela come tendenzialmente determinante</a:t>
              </a:r>
              <a:endParaRPr lang="it-IT" sz="1500" dirty="0">
                <a:latin typeface="Calibri" panose="020F0502020204030204" pitchFamily="34" charset="0"/>
              </a:endParaRPr>
            </a:p>
          </p:txBody>
        </p:sp>
        <p:sp>
          <p:nvSpPr>
            <p:cNvPr id="15" name="Triangolo isoscele 14"/>
            <p:cNvSpPr/>
            <p:nvPr/>
          </p:nvSpPr>
          <p:spPr>
            <a:xfrm>
              <a:off x="1223704" y="5229199"/>
              <a:ext cx="684000" cy="1444699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708478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81328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45811"/>
              </p:ext>
            </p:extLst>
          </p:nvPr>
        </p:nvGraphicFramePr>
        <p:xfrm>
          <a:off x="5436096" y="3140968"/>
          <a:ext cx="3364012" cy="3043320"/>
        </p:xfrm>
        <a:graphic>
          <a:graphicData uri="http://schemas.openxmlformats.org/drawingml/2006/table">
            <a:tbl>
              <a:tblPr/>
              <a:tblGrid>
                <a:gridCol w="262628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d8. In una scala da 1 a 10 quanto si ritiene</a:t>
                      </a:r>
                    </a:p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soddisfatto complessivamente del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05572"/>
              </p:ext>
            </p:extLst>
          </p:nvPr>
        </p:nvGraphicFramePr>
        <p:xfrm>
          <a:off x="287908" y="4293096"/>
          <a:ext cx="4059337" cy="1917120"/>
        </p:xfrm>
        <a:graphic>
          <a:graphicData uri="http://schemas.openxmlformats.org/drawingml/2006/table">
            <a:tbl>
              <a:tblPr/>
              <a:tblGrid>
                <a:gridCol w="2396100"/>
                <a:gridCol w="895912"/>
                <a:gridCol w="76732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soddisfazione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cortesia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operatori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call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center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informazioni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sul 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accesso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 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manutenzione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delle biciclette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segnaletica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servizio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Bike Sharing - media dichiarata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servizio </a:t>
                      </a: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Bike Sharing - media ponderata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504756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rco 8"/>
          <p:cNvSpPr/>
          <p:nvPr/>
        </p:nvSpPr>
        <p:spPr>
          <a:xfrm>
            <a:off x="611560" y="620688"/>
            <a:ext cx="1440160" cy="1750258"/>
          </a:xfrm>
          <a:prstGeom prst="arc">
            <a:avLst>
              <a:gd name="adj1" fmla="val 16200000"/>
              <a:gd name="adj2" fmla="val 927207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755576" y="1196752"/>
            <a:ext cx="548909" cy="395869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AREA</a:t>
            </a:r>
          </a:p>
          <a:p>
            <a:pPr algn="ctr"/>
            <a:r>
              <a:rPr lang="it-IT" sz="1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CRITICA</a:t>
            </a:r>
            <a:endParaRPr lang="it-IT" sz="10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992552" y="1394711"/>
            <a:ext cx="1052965" cy="395869"/>
          </a:xfrm>
          <a:prstGeom prst="rect">
            <a:avLst/>
          </a:prstGeom>
          <a:solidFill>
            <a:srgbClr val="0070C0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it-IT" sz="1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AREA DI</a:t>
            </a:r>
          </a:p>
          <a:p>
            <a:pPr algn="ctr"/>
            <a:r>
              <a:rPr lang="it-IT" sz="1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MANTENIMENTO</a:t>
            </a:r>
            <a:endParaRPr lang="it-IT" sz="10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Arco 11"/>
          <p:cNvSpPr/>
          <p:nvPr/>
        </p:nvSpPr>
        <p:spPr>
          <a:xfrm rot="18224433">
            <a:off x="871172" y="1873665"/>
            <a:ext cx="2664296" cy="720080"/>
          </a:xfrm>
          <a:prstGeom prst="arc">
            <a:avLst>
              <a:gd name="adj1" fmla="val 11572124"/>
              <a:gd name="adj2" fmla="val 209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436095" y="836712"/>
            <a:ext cx="2996157" cy="20882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latin typeface="Calibri" panose="020F0502020204030204" pitchFamily="34" charset="0"/>
              </a:rPr>
              <a:t>pur rilevando un </a:t>
            </a:r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livello</a:t>
            </a:r>
          </a:p>
          <a:p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medio di soddisfazione</a:t>
            </a:r>
          </a:p>
          <a:p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sufficiente</a:t>
            </a:r>
            <a:r>
              <a:rPr lang="it-IT" sz="1400" dirty="0" smtClean="0">
                <a:latin typeface="Calibri" panose="020F0502020204030204" pitchFamily="34" charset="0"/>
              </a:rPr>
              <a:t>, si evidenzia la</a:t>
            </a:r>
          </a:p>
          <a:p>
            <a:r>
              <a:rPr lang="it-IT" sz="1400" dirty="0" smtClean="0">
                <a:latin typeface="Calibri" panose="020F0502020204030204" pitchFamily="34" charset="0"/>
              </a:rPr>
              <a:t>necessità di investire in</a:t>
            </a:r>
          </a:p>
          <a:p>
            <a:r>
              <a:rPr lang="it-IT" sz="1400" dirty="0" smtClean="0">
                <a:latin typeface="Calibri" panose="020F0502020204030204" pitchFamily="34" charset="0"/>
              </a:rPr>
              <a:t>particolare su due principali</a:t>
            </a:r>
          </a:p>
          <a:p>
            <a:r>
              <a:rPr lang="it-IT" sz="1400" dirty="0" smtClean="0">
                <a:latin typeface="Calibri" panose="020F0502020204030204" pitchFamily="34" charset="0"/>
              </a:rPr>
              <a:t>fattori (fattori a cui la clientela</a:t>
            </a:r>
          </a:p>
          <a:p>
            <a:r>
              <a:rPr lang="it-IT" sz="1400" dirty="0" smtClean="0">
                <a:latin typeface="Calibri" panose="020F0502020204030204" pitchFamily="34" charset="0"/>
              </a:rPr>
              <a:t>attribuisce un’elevata importanza):</a:t>
            </a:r>
          </a:p>
          <a:p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manutenzione delle biciclette e</a:t>
            </a:r>
          </a:p>
          <a:p>
            <a:r>
              <a:rPr lang="it-IT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 modalità di accesso al servizio</a:t>
            </a:r>
            <a:endParaRPr lang="it-IT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riangolo rettangolo 28"/>
          <p:cNvSpPr/>
          <p:nvPr/>
        </p:nvSpPr>
        <p:spPr>
          <a:xfrm rot="10800000">
            <a:off x="7452320" y="800808"/>
            <a:ext cx="979933" cy="212413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2630366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00988" y="6578600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35BD4-6208-4614-BF99-08D7064544F2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1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222" y="44672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90807"/>
              </p:ext>
            </p:extLst>
          </p:nvPr>
        </p:nvGraphicFramePr>
        <p:xfrm>
          <a:off x="5580112" y="2234264"/>
          <a:ext cx="3271936" cy="3210960"/>
        </p:xfrm>
        <a:graphic>
          <a:graphicData uri="http://schemas.openxmlformats.org/drawingml/2006/table">
            <a:tbl>
              <a:tblPr/>
              <a:tblGrid>
                <a:gridCol w="2534212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d11. Quanto è probabile che Lei</a:t>
                      </a:r>
                    </a:p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raccomandi l’uso del servizio Bike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Sharing</a:t>
                      </a:r>
                    </a:p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 un suo amico o ad un suo conoscente?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67408"/>
              </p:ext>
            </p:extLst>
          </p:nvPr>
        </p:nvGraphicFramePr>
        <p:xfrm>
          <a:off x="5004048" y="908720"/>
          <a:ext cx="3865662" cy="958560"/>
        </p:xfrm>
        <a:graphic>
          <a:graphicData uri="http://schemas.openxmlformats.org/drawingml/2006/table">
            <a:tbl>
              <a:tblPr/>
              <a:tblGrid>
                <a:gridCol w="3127938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d12.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Conosce la Carta della Qualità dei Servizi AVM?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135071"/>
              </p:ext>
            </p:extLst>
          </p:nvPr>
        </p:nvGraphicFramePr>
        <p:xfrm>
          <a:off x="215900" y="869576"/>
          <a:ext cx="4260949" cy="3594600"/>
        </p:xfrm>
        <a:graphic>
          <a:graphicData uri="http://schemas.openxmlformats.org/drawingml/2006/table">
            <a:tbl>
              <a:tblPr/>
              <a:tblGrid>
                <a:gridCol w="3523225"/>
                <a:gridCol w="318062"/>
                <a:gridCol w="41966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d9. Ha suggerimenti o commenti per migliorare il servizio?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migliorare la manutenzione delle biciclette e delle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colonnine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incrementare il numero di biciclette presenti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incrementare il numero di ciclo-stazioni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migliorare il meccanismo di rilascio/restituzione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bici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la videosorveglianza contro il vandalismo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migliorare la comunicazione verso al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clientela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migliorare il presidio al Lido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allargare la rete 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commerciale a tutti i punti</a:t>
                      </a:r>
                      <a:r>
                        <a:rPr lang="it-IT" sz="1100" b="0" i="0" u="none" strike="noStrike" baseline="0" dirty="0" smtClean="0">
                          <a:effectLst/>
                          <a:latin typeface="Calibri"/>
                        </a:rPr>
                        <a:t> VELA</a:t>
                      </a:r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e all'on line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migliorare la logistica e la distribuzione delle biciclette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personalizzare le bici </a:t>
                      </a:r>
                      <a:r>
                        <a:rPr lang="it-IT" sz="1100" b="0" i="0" u="none" strike="noStrike" dirty="0">
                          <a:effectLst/>
                          <a:latin typeface="Calibri"/>
                        </a:rPr>
                        <a:t>sia in termini di colori che di modelli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ciclo-stazioni coperte per migliore mantenimento mezzi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creare offerte per incentivare l'uso frequente del servizio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altro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5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effectLst/>
                          <a:latin typeface="Calibri"/>
                        </a:rPr>
                        <a:t>5%</a:t>
                      </a:r>
                      <a:endParaRPr lang="it-IT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pSp>
        <p:nvGrpSpPr>
          <p:cNvPr id="8" name="Gruppo 7"/>
          <p:cNvGrpSpPr/>
          <p:nvPr/>
        </p:nvGrpSpPr>
        <p:grpSpPr>
          <a:xfrm>
            <a:off x="971600" y="4797152"/>
            <a:ext cx="4032448" cy="1876747"/>
            <a:chOff x="971600" y="4797152"/>
            <a:chExt cx="4032448" cy="1876747"/>
          </a:xfrm>
        </p:grpSpPr>
        <p:sp>
          <p:nvSpPr>
            <p:cNvPr id="16" name="Rettangolo 15"/>
            <p:cNvSpPr/>
            <p:nvPr/>
          </p:nvSpPr>
          <p:spPr>
            <a:xfrm>
              <a:off x="982092" y="4797152"/>
              <a:ext cx="4021956" cy="187674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500" dirty="0" smtClean="0">
                  <a:latin typeface="Calibri" panose="020F0502020204030204" pitchFamily="34" charset="0"/>
                </a:rPr>
                <a:t>la </a:t>
              </a:r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probabilità che un cliente raccomandi ad un</a:t>
              </a:r>
            </a:p>
            <a:p>
              <a:pPr algn="ctr"/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amico o a un parente l’uso del servizio Bike</a:t>
              </a:r>
            </a:p>
            <a:p>
              <a:pPr algn="ctr"/>
              <a:r>
                <a:rPr lang="it-IT" sz="15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     Sharing </a:t>
              </a:r>
              <a:r>
                <a:rPr lang="it-IT" sz="1500" dirty="0" smtClean="0">
                  <a:latin typeface="Calibri" panose="020F0502020204030204" pitchFamily="34" charset="0"/>
                </a:rPr>
                <a:t>può essere usato come proxy del</a:t>
              </a: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 livello reale di soddisfazione - al di là di</a:t>
              </a: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quanto di chiarato - ed in questo caso il</a:t>
              </a: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       giudizio sembra più che lusinghiero con il</a:t>
              </a:r>
            </a:p>
            <a:p>
              <a:pPr algn="ctr"/>
              <a:r>
                <a:rPr lang="it-IT" sz="1500" dirty="0">
                  <a:latin typeface="Calibri" panose="020F0502020204030204" pitchFamily="34" charset="0"/>
                </a:rPr>
                <a:t> </a:t>
              </a:r>
              <a:r>
                <a:rPr lang="it-IT" sz="1500" dirty="0" smtClean="0">
                  <a:latin typeface="Calibri" panose="020F0502020204030204" pitchFamily="34" charset="0"/>
                </a:rPr>
                <a:t>             70% della clientela che indica un valore</a:t>
              </a:r>
            </a:p>
            <a:p>
              <a:pPr algn="ctr"/>
              <a:r>
                <a:rPr lang="it-IT" sz="1500" dirty="0" smtClean="0">
                  <a:latin typeface="Calibri" panose="020F0502020204030204" pitchFamily="34" charset="0"/>
                </a:rPr>
                <a:t>uguale o superiore al 7</a:t>
              </a:r>
              <a:endParaRPr lang="it-IT" sz="1500" dirty="0">
                <a:latin typeface="Calibri" panose="020F0502020204030204" pitchFamily="34" charset="0"/>
              </a:endParaRPr>
            </a:p>
          </p:txBody>
        </p:sp>
        <p:sp>
          <p:nvSpPr>
            <p:cNvPr id="18" name="Triangolo isoscele 17"/>
            <p:cNvSpPr/>
            <p:nvPr/>
          </p:nvSpPr>
          <p:spPr>
            <a:xfrm>
              <a:off x="971600" y="4797153"/>
              <a:ext cx="864096" cy="1876746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0" name="Rettangolo 19"/>
          <p:cNvSpPr/>
          <p:nvPr/>
        </p:nvSpPr>
        <p:spPr>
          <a:xfrm>
            <a:off x="5004048" y="5745956"/>
            <a:ext cx="3672000" cy="927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latin typeface="Calibri" panose="020F0502020204030204" pitchFamily="34" charset="0"/>
              </a:rPr>
              <a:t>interessanti anche i </a:t>
            </a:r>
            <a:r>
              <a:rPr lang="it-IT" sz="15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suggerimenti</a:t>
            </a:r>
            <a:r>
              <a:rPr lang="it-IT" sz="1500" dirty="0" smtClean="0">
                <a:latin typeface="Calibri" panose="020F0502020204030204" pitchFamily="34" charset="0"/>
              </a:rPr>
              <a:t> evidenziati dalla clientela - con un focus particolare su manutenzioni, ampiezza e capillarità dell’offerta e modalità di accesso al servizio</a:t>
            </a:r>
            <a:endParaRPr lang="it-IT" sz="1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48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-1588"/>
            <a:ext cx="1087437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917756" y="6568653"/>
            <a:ext cx="225425" cy="2794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82B8BA-CEDF-4159-88BA-6153DB515241}" type="slidenum">
              <a:rPr lang="it-IT" altLang="it-IT" sz="1000" smtClean="0">
                <a:solidFill>
                  <a:srgbClr val="0065A6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000" smtClean="0">
              <a:solidFill>
                <a:srgbClr val="0065A6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7504" y="116632"/>
            <a:ext cx="74318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3000" kern="0" dirty="0"/>
              <a:t>INDAGINE </a:t>
            </a:r>
            <a:r>
              <a:rPr lang="it-IT" altLang="it-IT" sz="3000" kern="0" dirty="0" smtClean="0"/>
              <a:t>CUSTOMER - BIKE SHARING</a:t>
            </a:r>
            <a:endParaRPr lang="it-IT" altLang="it-IT" sz="3000" kern="0" dirty="0"/>
          </a:p>
        </p:txBody>
      </p:sp>
      <p:pic>
        <p:nvPicPr>
          <p:cNvPr id="1026" name="Picture 2" descr="\\actv.local\dfs\VELA\utenti\santoro_g\Customer\Bike Sharing - 2015\Logo Venezia Bi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81328"/>
            <a:ext cx="117928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511" y="764704"/>
            <a:ext cx="8784977" cy="556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Conclusioni: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</a:rPr>
              <a:t>il livello di soddisfazione espresso dalla clientela che utilizza il Bike Sharing è certamente positivo ma non eccelso, tuttavia si registra un certo gap tra il percepito ed il dichiarato - evidenziato sia dal risultato della media ponderata (ovvero pesata rispetto all’importanza attribuita ad ogni singolo fattore) sia dalla domanda sulla probabilità di raccomandazione del servizio ad altri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</a:rPr>
              <a:t>la mappa di posizionamento - d’altra parte - mostra ampi margini di miglioramento, in particolare sui due fattori maggiormente percepiti come importanti dalla clientela (accesso al servizio e manutenzione di mezzi e strutture)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Calibri" panose="020F0502020204030204" pitchFamily="34" charset="0"/>
              </a:rPr>
              <a:t>i suggerimenti raccolti confermano la necessità di investimenti sia in termini di capillarità delle ciclo-stazioni sia in termini di flotta e impianti - evidenze confermate anche nella parte dell’indagine dedicata alla risoluzione dei problemi</a:t>
            </a:r>
            <a:endParaRPr lang="it-IT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78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>
            <a:off x="-6350" y="4618038"/>
            <a:ext cx="900113" cy="2249487"/>
          </a:xfrm>
          <a:prstGeom prst="rtTriangle">
            <a:avLst/>
          </a:prstGeom>
          <a:solidFill>
            <a:srgbClr val="56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56A84C"/>
              </a:solidFill>
            </a:endParaRPr>
          </a:p>
        </p:txBody>
      </p:sp>
      <p:sp>
        <p:nvSpPr>
          <p:cNvPr id="10" name="Triangolo rettangolo 9"/>
          <p:cNvSpPr/>
          <p:nvPr/>
        </p:nvSpPr>
        <p:spPr>
          <a:xfrm flipH="1" flipV="1">
            <a:off x="7092950" y="0"/>
            <a:ext cx="2051050" cy="4514850"/>
          </a:xfrm>
          <a:prstGeom prst="rtTriangle">
            <a:avLst/>
          </a:prstGeom>
          <a:solidFill>
            <a:srgbClr val="006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152" name="Titolo 1"/>
          <p:cNvSpPr txBox="1">
            <a:spLocks/>
          </p:cNvSpPr>
          <p:nvPr/>
        </p:nvSpPr>
        <p:spPr bwMode="auto">
          <a:xfrm>
            <a:off x="2051721" y="3614738"/>
            <a:ext cx="5040560" cy="534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0065A6"/>
                </a:solidFill>
              </a:rPr>
              <a:t>Direzione Commerciale AVM Holding</a:t>
            </a:r>
          </a:p>
        </p:txBody>
      </p:sp>
      <p:pic>
        <p:nvPicPr>
          <p:cNvPr id="6153" name="Picture 16" descr="\\Vms15\venezia marketing\CHIAVETTA MATERIALI B2B\Fonti\Logo Vela 2014_tra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0" y="2420938"/>
            <a:ext cx="22352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3913"/>
            <a:ext cx="10541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2067</Words>
  <Application>Microsoft Office PowerPoint</Application>
  <PresentationFormat>Presentazione su schermo (4:3)</PresentationFormat>
  <Paragraphs>821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Actv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rizzardini_a</dc:creator>
  <cp:lastModifiedBy>Santoro Giovanni</cp:lastModifiedBy>
  <cp:revision>361</cp:revision>
  <cp:lastPrinted>2014-06-25T08:27:57Z</cp:lastPrinted>
  <dcterms:created xsi:type="dcterms:W3CDTF">2013-10-03T13:58:22Z</dcterms:created>
  <dcterms:modified xsi:type="dcterms:W3CDTF">2015-09-23T09:01:02Z</dcterms:modified>
</cp:coreProperties>
</file>