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9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296" r:id="rId14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A6"/>
    <a:srgbClr val="00AE50"/>
    <a:srgbClr val="56A84C"/>
    <a:srgbClr val="FFFFFF"/>
    <a:srgbClr val="CCEC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9512" autoAdjust="0"/>
  </p:normalViewPr>
  <p:slideViewPr>
    <p:cSldViewPr>
      <p:cViewPr>
        <p:scale>
          <a:sx n="100" d="100"/>
          <a:sy n="100" d="100"/>
        </p:scale>
        <p:origin x="-9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44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744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474D019-BB9F-4CD8-842D-A05219CCC2B5}" type="datetimeFigureOut">
              <a:rPr lang="it-IT"/>
              <a:pPr>
                <a:defRPr/>
              </a:pPr>
              <a:t>25/09/2015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7614"/>
            <a:ext cx="2945659" cy="49744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7614"/>
            <a:ext cx="2945659" cy="49744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434AE-A278-4DDD-9C65-586FE5E6D2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64605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44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44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F6F50B-26FD-46BA-9760-39604C0166C9}" type="datetimeFigureOut">
              <a:rPr lang="it-IT"/>
              <a:pPr>
                <a:defRPr/>
              </a:pPr>
              <a:t>25/09/2015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2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7614"/>
            <a:ext cx="2945659" cy="49744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7614"/>
            <a:ext cx="2945659" cy="49744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5955BD5-296B-4616-8790-0B0283430F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83333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74904" y="6337126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7D93A-A79B-497F-8531-9F5FD42F751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401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65DFB-CFE0-4F9A-AE8A-49F3A839911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5416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58FD9-B8D3-43C5-BF3B-4B7ACC5C457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97234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93F50-8B1E-49E4-8E3D-331AB1340C9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578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8B581-FCA4-4F0E-BADD-859DB0B3CA1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6923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B3CB3-20CF-4DCC-9C7F-A5EA35579C3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62005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59400-32BE-407D-A694-0C5D4F82257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76820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AD701-B9CB-4C29-AA3C-ABC1542CA58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37016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24BE2-328B-41D0-878B-CF56F10FDF5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7215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3C505-5FFB-4AAA-AF5F-759A99FE47B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0737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A5EB-CBCC-4B37-B47D-E3FB6564783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91132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61137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E2F1E7F-57DF-457D-BF2B-72AA1977A8A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16" descr="\\Vms15\venezia marketing\CHIAVETTA MATERIALI B2B\Fonti\Logo Vela 2014_tras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661247"/>
            <a:ext cx="1911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 bwMode="auto">
          <a:xfrm>
            <a:off x="608012" y="1556792"/>
            <a:ext cx="7924428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it-IT" altLang="it-IT" sz="3400" kern="0" dirty="0" smtClean="0">
                <a:solidFill>
                  <a:schemeClr val="tx1"/>
                </a:solidFill>
                <a:latin typeface="+mn-lt"/>
              </a:rPr>
              <a:t>INDAGINE CUSTOMER SATISFACTION, 2015</a:t>
            </a:r>
          </a:p>
          <a:p>
            <a:pPr algn="l" eaLnBrk="1" hangingPunct="1">
              <a:defRPr/>
            </a:pPr>
            <a:endParaRPr lang="it-IT" altLang="it-IT" sz="3600" kern="0" dirty="0" smtClean="0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defRPr/>
            </a:pPr>
            <a:r>
              <a:rPr lang="it-IT" sz="3600" kern="0" dirty="0" smtClean="0">
                <a:solidFill>
                  <a:schemeClr val="tx1"/>
                </a:solidFill>
                <a:latin typeface="+mn-lt"/>
              </a:rPr>
              <a:t>Servizio: CAR SHARING</a:t>
            </a:r>
          </a:p>
          <a:p>
            <a:pPr algn="l" eaLnBrk="1" hangingPunct="1">
              <a:defRPr/>
            </a:pPr>
            <a:endParaRPr lang="it-IT" sz="1800" kern="0" dirty="0" smtClean="0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defRPr/>
            </a:pPr>
            <a:r>
              <a:rPr lang="it-IT" sz="1800" kern="0" dirty="0" smtClean="0">
                <a:solidFill>
                  <a:schemeClr val="tx1"/>
                </a:solidFill>
                <a:latin typeface="+mn-lt"/>
              </a:rPr>
              <a:t>Vendite Indirette e </a:t>
            </a:r>
            <a:r>
              <a:rPr lang="it-IT" sz="1800" kern="0" dirty="0">
                <a:solidFill>
                  <a:schemeClr val="tx1"/>
                </a:solidFill>
                <a:latin typeface="+mn-lt"/>
              </a:rPr>
              <a:t>C</a:t>
            </a:r>
            <a:r>
              <a:rPr lang="it-IT" sz="1800" kern="0" dirty="0" smtClean="0">
                <a:solidFill>
                  <a:schemeClr val="tx1"/>
                </a:solidFill>
                <a:latin typeface="+mn-lt"/>
              </a:rPr>
              <a:t>ustomer Service</a:t>
            </a:r>
          </a:p>
          <a:p>
            <a:pPr algn="l" eaLnBrk="1" hangingPunct="1">
              <a:defRPr/>
            </a:pPr>
            <a:r>
              <a:rPr lang="it-IT" sz="1800" kern="0" dirty="0" smtClean="0">
                <a:solidFill>
                  <a:schemeClr val="tx1"/>
                </a:solidFill>
                <a:latin typeface="+mn-lt"/>
              </a:rPr>
              <a:t>Direzione Vendite e Controlli</a:t>
            </a:r>
          </a:p>
          <a:p>
            <a:pPr algn="l" eaLnBrk="1" hangingPunct="1">
              <a:defRPr/>
            </a:pPr>
            <a:endParaRPr lang="it-IT" sz="1800" kern="0" dirty="0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defRPr/>
            </a:pPr>
            <a:r>
              <a:rPr lang="it-IT" sz="1800" kern="0" dirty="0">
                <a:solidFill>
                  <a:schemeClr val="tx1"/>
                </a:solidFill>
                <a:latin typeface="+mn-lt"/>
              </a:rPr>
              <a:t>p</a:t>
            </a:r>
            <a:r>
              <a:rPr lang="it-IT" sz="1800" kern="0" dirty="0" smtClean="0">
                <a:solidFill>
                  <a:schemeClr val="tx1"/>
                </a:solidFill>
                <a:latin typeface="+mn-lt"/>
              </a:rPr>
              <a:t>er conto di AVM S.p.A.</a:t>
            </a:r>
            <a:endParaRPr lang="it-IT" sz="1800" kern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2" descr="C:\Users\santoro_g\Desktop\loghi\Logo Avm Holding 201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64648"/>
            <a:ext cx="2053070" cy="77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748464" y="6568653"/>
            <a:ext cx="394717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82B8BA-CEDF-4159-88BA-6153DB515241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07504" y="116632"/>
            <a:ext cx="73661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CAR SHARING</a:t>
            </a:r>
            <a:endParaRPr lang="it-IT" altLang="it-IT" sz="3000" kern="0" dirty="0"/>
          </a:p>
        </p:txBody>
      </p:sp>
      <p:pic>
        <p:nvPicPr>
          <p:cNvPr id="1026" name="Picture 2" descr="\\actv.local\dfs\VELA\utenti\santoro_g\Customer\Car Sharing - 2015\Logo Venezia Car Sha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2" y="6488242"/>
            <a:ext cx="1188000" cy="32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256650"/>
              </p:ext>
            </p:extLst>
          </p:nvPr>
        </p:nvGraphicFramePr>
        <p:xfrm>
          <a:off x="251520" y="836712"/>
          <a:ext cx="3179862" cy="1533480"/>
        </p:xfrm>
        <a:graphic>
          <a:graphicData uri="http://schemas.openxmlformats.org/drawingml/2006/table">
            <a:tbl>
              <a:tblPr/>
              <a:tblGrid>
                <a:gridCol w="2442138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d10. Sa che è possibile prenotare,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oltre che tramite il call center o via web,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anche avvalendosi dell’apposita APP?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180316"/>
              </p:ext>
            </p:extLst>
          </p:nvPr>
        </p:nvGraphicFramePr>
        <p:xfrm>
          <a:off x="4780384" y="836712"/>
          <a:ext cx="3464024" cy="2683320"/>
        </p:xfrm>
        <a:graphic>
          <a:graphicData uri="http://schemas.openxmlformats.org/drawingml/2006/table">
            <a:tbl>
              <a:tblPr/>
              <a:tblGrid>
                <a:gridCol w="2726300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d14. Gradirebbe che le auto Car Sharing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fossero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maggiormente riconoscibili mediante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 personalizzazione più evidente?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No, non gradisco si capisca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che</a:t>
                      </a:r>
                    </a:p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l’auto </a:t>
                      </a:r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non è di mia proprietà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Sì, semplicemente con un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logo</a:t>
                      </a:r>
                    </a:p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del </a:t>
                      </a:r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servizio più evidente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Sì, con una forte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personalizzazione</a:t>
                      </a:r>
                    </a:p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della </a:t>
                      </a:r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carrozzeria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(loghi </a:t>
                      </a:r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e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colori)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Sì, mettendo a disposizione auto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dai</a:t>
                      </a:r>
                    </a:p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colori </a:t>
                      </a:r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più sgargianti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err="1">
                          <a:effectLst/>
                          <a:latin typeface="Calibri"/>
                        </a:rPr>
                        <a:t>nd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638405"/>
              </p:ext>
            </p:extLst>
          </p:nvPr>
        </p:nvGraphicFramePr>
        <p:xfrm>
          <a:off x="251520" y="2780928"/>
          <a:ext cx="3392586" cy="3450600"/>
        </p:xfrm>
        <a:graphic>
          <a:graphicData uri="http://schemas.openxmlformats.org/drawingml/2006/table">
            <a:tbl>
              <a:tblPr/>
              <a:tblGrid>
                <a:gridCol w="2654862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d15. Quanto è probabile che Lei raccomandi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l’uso del servizio Car Sharing ad un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suo amico o ad un suo conoscente?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102099"/>
              </p:ext>
            </p:extLst>
          </p:nvPr>
        </p:nvGraphicFramePr>
        <p:xfrm>
          <a:off x="3923928" y="5039112"/>
          <a:ext cx="4360962" cy="1198200"/>
        </p:xfrm>
        <a:graphic>
          <a:graphicData uri="http://schemas.openxmlformats.org/drawingml/2006/table">
            <a:tbl>
              <a:tblPr/>
              <a:tblGrid>
                <a:gridCol w="3623238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d16. Conosce la Carta della Qualità dei servizi di AVM S.p.A 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16" name="Rettangolo 15"/>
          <p:cNvSpPr/>
          <p:nvPr/>
        </p:nvSpPr>
        <p:spPr>
          <a:xfrm>
            <a:off x="3923928" y="3753152"/>
            <a:ext cx="4356000" cy="1044000"/>
          </a:xfrm>
          <a:prstGeom prst="rect">
            <a:avLst/>
          </a:prstGeom>
          <a:solidFill>
            <a:srgbClr val="006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latin typeface="Calibri" panose="020F0502020204030204" pitchFamily="34" charset="0"/>
              </a:rPr>
              <a:t>la conoscenza della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APP</a:t>
            </a:r>
            <a:r>
              <a:rPr lang="it-IT" sz="1500" dirty="0" smtClean="0">
                <a:latin typeface="Calibri" panose="020F0502020204030204" pitchFamily="34" charset="0"/>
              </a:rPr>
              <a:t> è molto diffusa</a:t>
            </a:r>
          </a:p>
          <a:p>
            <a:pPr algn="ctr"/>
            <a:endParaRPr lang="it-IT" sz="1050" dirty="0" smtClean="0">
              <a:latin typeface="Calibri" panose="020F0502020204030204" pitchFamily="34" charset="0"/>
            </a:endParaRPr>
          </a:p>
          <a:p>
            <a:pPr algn="ctr"/>
            <a:r>
              <a:rPr lang="it-IT" sz="1500" dirty="0" smtClean="0">
                <a:latin typeface="Calibri" panose="020F0502020204030204" pitchFamily="34" charset="0"/>
              </a:rPr>
              <a:t>in termini di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personalizzazione</a:t>
            </a:r>
            <a:r>
              <a:rPr lang="it-IT" sz="1500" dirty="0" smtClean="0">
                <a:latin typeface="Calibri" panose="020F0502020204030204" pitchFamily="34" charset="0"/>
              </a:rPr>
              <a:t> si denota una certa polarizzazione tra i due estremi</a:t>
            </a:r>
            <a:endParaRPr lang="it-IT" sz="1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0227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748464" y="6578600"/>
            <a:ext cx="377949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35BD4-6208-4614-BF99-08D7064544F2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000" dirty="0" smtClean="0">
              <a:solidFill>
                <a:srgbClr val="0065A6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07504" y="116632"/>
            <a:ext cx="73661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CAR SHARING</a:t>
            </a:r>
            <a:endParaRPr lang="it-IT" altLang="it-IT" sz="3000" kern="0" dirty="0"/>
          </a:p>
        </p:txBody>
      </p:sp>
      <p:pic>
        <p:nvPicPr>
          <p:cNvPr id="5" name="Picture 2" descr="\\actv.local\dfs\VELA\utenti\santoro_g\Customer\Car Sharing - 2015\Logo Venezia Car Sha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504" y="44677"/>
            <a:ext cx="1188000" cy="32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25657"/>
              </p:ext>
            </p:extLst>
          </p:nvPr>
        </p:nvGraphicFramePr>
        <p:xfrm>
          <a:off x="2207989" y="836712"/>
          <a:ext cx="6756499" cy="5311700"/>
        </p:xfrm>
        <a:graphic>
          <a:graphicData uri="http://schemas.openxmlformats.org/drawingml/2006/table">
            <a:tbl>
              <a:tblPr/>
              <a:tblGrid>
                <a:gridCol w="6018775"/>
                <a:gridCol w="318062"/>
                <a:gridCol w="419662"/>
              </a:tblGrid>
              <a:tr h="16106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d13. Ha suggerimenti o commenti per migliorare il servizio?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91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diminuire le tariffe (in particolare per spostamenti di media-lunga portata)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incrementare la disponibilità di autovetture e garantirne la presenza (in particolare al di fuori di Venezia)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migliorare il sistema di prenotazione via web e mobile (compresa l'APP)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eliminare i costi fissi (quota annuale) o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renderli variabili in </a:t>
                      </a:r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base all'uso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sanzionare chi non lascia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l'autovettura </a:t>
                      </a:r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in condizioni non idonee (pulizia)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call center dedicato in ogni città e telefonate gratuite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liberalizzare maggiormente le possibilità di rilascio (one way)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migliorare il sistema di alimentazione delle auto elettriche e diminuire le tariffe d'uso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maggiore capienza mezzi per famiglie e  trasporti eccezionali (traslochi)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migliorare la segnaletica, l'assistenza e la comunicazione verso la clientela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rendicontare in modo maggiormente puntuale e dettagliata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migliorare il rapporto con la clientela da parte degli uffici amministrativi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scontare dal costo chilometrico il tratto del Ponte della Libertà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introdurre meccanismi premianti per gli utilizzatori frequenti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rendere maggiormente flessibile il sistema di prelievo/rilascio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dotare la autovetture di telepass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offrire servizi aggiuntivi a pagamento come armadietti di deposito e soggiolini per bimbi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introdurre servizio di sharing anche per gli scooter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20" name="Rettangolo 19"/>
          <p:cNvSpPr/>
          <p:nvPr/>
        </p:nvSpPr>
        <p:spPr>
          <a:xfrm>
            <a:off x="107504" y="836711"/>
            <a:ext cx="1512168" cy="40250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r"/>
            <a:r>
              <a:rPr lang="it-IT" sz="1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si propongono</a:t>
            </a:r>
          </a:p>
          <a:p>
            <a:pPr algn="r"/>
            <a:r>
              <a:rPr lang="it-IT" sz="1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quattro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temi</a:t>
            </a:r>
          </a:p>
          <a:p>
            <a:pPr algn="r"/>
            <a:r>
              <a:rPr lang="it-IT" sz="1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principali:</a:t>
            </a:r>
          </a:p>
          <a:p>
            <a:pPr marL="180975" indent="-180975" algn="r">
              <a:buFont typeface="+mj-lt"/>
              <a:buAutoNum type="arabicPeriod"/>
            </a:pPr>
            <a:r>
              <a:rPr lang="it-IT" sz="1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manutenzione</a:t>
            </a:r>
          </a:p>
          <a:p>
            <a:pPr marL="180975" indent="-180975" algn="r">
              <a:buFont typeface="+mj-lt"/>
              <a:buAutoNum type="arabicPeriod"/>
            </a:pPr>
            <a:r>
              <a:rPr lang="it-IT" sz="1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prenotazione</a:t>
            </a:r>
          </a:p>
          <a:p>
            <a:pPr marL="180975" indent="-180975" algn="r">
              <a:buFont typeface="+mj-lt"/>
              <a:buAutoNum type="arabicPeriod"/>
            </a:pPr>
            <a:r>
              <a:rPr lang="it-IT" sz="1500" dirty="0">
                <a:solidFill>
                  <a:schemeClr val="bg1"/>
                </a:solidFill>
                <a:latin typeface="Calibri" panose="020F0502020204030204" pitchFamily="34" charset="0"/>
              </a:rPr>
              <a:t>disponibilità</a:t>
            </a:r>
            <a:endParaRPr lang="it-IT" sz="15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180975" indent="-180975" algn="r">
              <a:buFont typeface="+mj-lt"/>
              <a:buAutoNum type="arabicPeriod"/>
            </a:pPr>
            <a:r>
              <a:rPr lang="it-IT" sz="1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tariffe</a:t>
            </a:r>
          </a:p>
        </p:txBody>
      </p:sp>
      <p:sp>
        <p:nvSpPr>
          <p:cNvPr id="21" name="Triangolo isoscele 20"/>
          <p:cNvSpPr/>
          <p:nvPr/>
        </p:nvSpPr>
        <p:spPr>
          <a:xfrm>
            <a:off x="107504" y="1700808"/>
            <a:ext cx="1512016" cy="3160969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1011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748464" y="6568653"/>
            <a:ext cx="394717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82B8BA-CEDF-4159-88BA-6153DB515241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07504" y="116632"/>
            <a:ext cx="73661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CAR SHARING</a:t>
            </a:r>
            <a:endParaRPr lang="it-IT" altLang="it-IT" sz="3000" kern="0" dirty="0"/>
          </a:p>
        </p:txBody>
      </p:sp>
      <p:pic>
        <p:nvPicPr>
          <p:cNvPr id="1026" name="Picture 2" descr="\\actv.local\dfs\VELA\utenti\santoro_g\Customer\Car Sharing - 2015\Logo Venezia Car Sha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2" y="6488242"/>
            <a:ext cx="1188000" cy="32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179511" y="764704"/>
            <a:ext cx="8784977" cy="5358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it-IT" sz="2400" dirty="0" smtClean="0">
                <a:latin typeface="Calibri" panose="020F0502020204030204" pitchFamily="34" charset="0"/>
              </a:rPr>
              <a:t>Conclusioni: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Calibri" panose="020F0502020204030204" pitchFamily="34" charset="0"/>
              </a:rPr>
              <a:t>il livello di soddisfazione espresso dalla clientela è ampiamente positivo nonostante il recente incremento delle tariffe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Calibri" panose="020F0502020204030204" pitchFamily="34" charset="0"/>
              </a:rPr>
              <a:t>da valutare (in termini di costi-benefici) la possibilità di investire maggiormente in terraferma sia con riferimento ai due terminal aeroportuali di Venezia e Treviso sia per quanto concerne l’area urbana di prima e seconda cintura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</a:rPr>
              <a:t>sia la mappa di posizionamento che l’analisi dei suggerimenti individua una serie di elementi su cui intervenire per migliorare ulteriormente il </a:t>
            </a:r>
            <a:r>
              <a:rPr lang="it-IT" sz="2000" dirty="0" smtClean="0">
                <a:latin typeface="Calibri" panose="020F0502020204030204" pitchFamily="34" charset="0"/>
              </a:rPr>
              <a:t>servizio - in particolare</a:t>
            </a:r>
            <a:endParaRPr lang="it-IT" sz="2000" dirty="0"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it-IT" dirty="0" smtClean="0">
                <a:latin typeface="Calibri" panose="020F0502020204030204" pitchFamily="34" charset="0"/>
              </a:rPr>
              <a:t>sistema complessivo di prenotazione ed interazione con la clientela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it-IT" dirty="0" smtClean="0">
                <a:latin typeface="Calibri" panose="020F0502020204030204" pitchFamily="34" charset="0"/>
              </a:rPr>
              <a:t>logistica e distribuzione delle autovetture (disponibilità garantita)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it-IT" dirty="0" smtClean="0">
                <a:latin typeface="Calibri" panose="020F0502020204030204" pitchFamily="34" charset="0"/>
              </a:rPr>
              <a:t>manutenzione delle autovetture sia in termini di pulizia che di carburante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it-IT" dirty="0" smtClean="0">
                <a:latin typeface="Calibri" panose="020F0502020204030204" pitchFamily="34" charset="0"/>
              </a:rPr>
              <a:t>provare ad intervenire sul sistema tariffario con parametrizzazione in base all’uso</a:t>
            </a:r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6775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>
            <a:off x="-6350" y="4618038"/>
            <a:ext cx="900113" cy="2249487"/>
          </a:xfrm>
          <a:prstGeom prst="rtTriangle">
            <a:avLst/>
          </a:prstGeom>
          <a:solidFill>
            <a:srgbClr val="56A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56A84C"/>
              </a:solidFill>
            </a:endParaRPr>
          </a:p>
        </p:txBody>
      </p:sp>
      <p:sp>
        <p:nvSpPr>
          <p:cNvPr id="10" name="Triangolo rettangolo 9"/>
          <p:cNvSpPr/>
          <p:nvPr/>
        </p:nvSpPr>
        <p:spPr>
          <a:xfrm flipH="1" flipV="1">
            <a:off x="7092950" y="0"/>
            <a:ext cx="2051050" cy="4514850"/>
          </a:xfrm>
          <a:prstGeom prst="rtTriangle">
            <a:avLst/>
          </a:prstGeom>
          <a:solidFill>
            <a:srgbClr val="006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152" name="Titolo 1"/>
          <p:cNvSpPr txBox="1">
            <a:spLocks/>
          </p:cNvSpPr>
          <p:nvPr/>
        </p:nvSpPr>
        <p:spPr bwMode="auto">
          <a:xfrm>
            <a:off x="2051721" y="3614738"/>
            <a:ext cx="5040560" cy="534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>
                <a:solidFill>
                  <a:srgbClr val="0065A6"/>
                </a:solidFill>
              </a:rPr>
              <a:t>Direzione Commerciale AVM Holding</a:t>
            </a:r>
          </a:p>
        </p:txBody>
      </p:sp>
      <p:pic>
        <p:nvPicPr>
          <p:cNvPr id="6153" name="Picture 16" descr="\\Vms15\venezia marketing\CHIAVETTA MATERIALI B2B\Fonti\Logo Vela 2014_tras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850" y="2420938"/>
            <a:ext cx="22352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17756" y="6568653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82B8BA-CEDF-4159-88BA-6153DB515241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07504" y="116632"/>
            <a:ext cx="73661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CAR SHARING</a:t>
            </a:r>
            <a:endParaRPr lang="it-IT" altLang="it-IT" sz="3000" kern="0" dirty="0"/>
          </a:p>
        </p:txBody>
      </p:sp>
      <p:pic>
        <p:nvPicPr>
          <p:cNvPr id="1026" name="Picture 2" descr="\\actv.local\dfs\VELA\utenti\santoro_g\Customer\Car Sharing - 2015\Logo Venezia Car Sha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2" y="6488242"/>
            <a:ext cx="1188000" cy="32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813762"/>
              </p:ext>
            </p:extLst>
          </p:nvPr>
        </p:nvGraphicFramePr>
        <p:xfrm>
          <a:off x="251520" y="836712"/>
          <a:ext cx="1368524" cy="1198200"/>
        </p:xfrm>
        <a:graphic>
          <a:graphicData uri="http://schemas.openxmlformats.org/drawingml/2006/table">
            <a:tbl>
              <a:tblPr/>
              <a:tblGrid>
                <a:gridCol w="630800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Maschio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Femmina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954165"/>
              </p:ext>
            </p:extLst>
          </p:nvPr>
        </p:nvGraphicFramePr>
        <p:xfrm>
          <a:off x="251520" y="2375976"/>
          <a:ext cx="1763812" cy="1917120"/>
        </p:xfrm>
        <a:graphic>
          <a:graphicData uri="http://schemas.openxmlformats.org/drawingml/2006/table">
            <a:tbl>
              <a:tblPr/>
              <a:tblGrid>
                <a:gridCol w="1026088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Fascia d'età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Meno di 31 anni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31-40 anni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41-50 anni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41%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51-60 anni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Più di 60 anni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err="1">
                          <a:effectLst/>
                          <a:latin typeface="Calibri"/>
                        </a:rPr>
                        <a:t>nd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256319"/>
              </p:ext>
            </p:extLst>
          </p:nvPr>
        </p:nvGraphicFramePr>
        <p:xfrm>
          <a:off x="2699792" y="4653136"/>
          <a:ext cx="1535212" cy="1917120"/>
        </p:xfrm>
        <a:graphic>
          <a:graphicData uri="http://schemas.openxmlformats.org/drawingml/2006/table">
            <a:tbl>
              <a:tblPr/>
              <a:tblGrid>
                <a:gridCol w="797488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Professione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Occupato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Pensionato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Disoccupato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Casalinga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Studente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err="1">
                          <a:effectLst/>
                          <a:latin typeface="Calibri"/>
                        </a:rPr>
                        <a:t>nd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431884"/>
              </p:ext>
            </p:extLst>
          </p:nvPr>
        </p:nvGraphicFramePr>
        <p:xfrm>
          <a:off x="2723480" y="815416"/>
          <a:ext cx="1776512" cy="1677480"/>
        </p:xfrm>
        <a:graphic>
          <a:graphicData uri="http://schemas.openxmlformats.org/drawingml/2006/table">
            <a:tbl>
              <a:tblPr/>
              <a:tblGrid>
                <a:gridCol w="1038788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Istruzione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Università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Media superiore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Media inferiore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Altro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45606"/>
              </p:ext>
            </p:extLst>
          </p:nvPr>
        </p:nvGraphicFramePr>
        <p:xfrm>
          <a:off x="2717626" y="2819285"/>
          <a:ext cx="2646462" cy="1437840"/>
        </p:xfrm>
        <a:graphic>
          <a:graphicData uri="http://schemas.openxmlformats.org/drawingml/2006/table">
            <a:tbl>
              <a:tblPr/>
              <a:tblGrid>
                <a:gridCol w="1908738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Comune di residenza/domicilio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Comune di Venezia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Altro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comune in Veneto/Friuli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7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3%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Altro comune in Italia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3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1%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692103"/>
              </p:ext>
            </p:extLst>
          </p:nvPr>
        </p:nvGraphicFramePr>
        <p:xfrm>
          <a:off x="251520" y="4653136"/>
          <a:ext cx="1743175" cy="958560"/>
        </p:xfrm>
        <a:graphic>
          <a:graphicData uri="http://schemas.openxmlformats.org/drawingml/2006/table">
            <a:tbl>
              <a:tblPr/>
              <a:tblGrid>
                <a:gridCol w="895913"/>
                <a:gridCol w="427600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Campione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Compilati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244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19%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Non compilati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1.019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81%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Anagrafica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1.263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17" name="Rettangolo 16"/>
          <p:cNvSpPr/>
          <p:nvPr/>
        </p:nvSpPr>
        <p:spPr>
          <a:xfrm>
            <a:off x="5652120" y="764704"/>
            <a:ext cx="2664296" cy="56166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500" dirty="0" smtClean="0">
                <a:latin typeface="Calibri" panose="020F0502020204030204" pitchFamily="34" charset="0"/>
              </a:rPr>
              <a:t>su un totale di 1.263 soggetti presenti in anagrafica, circa un quinto ha compilato il questionario di </a:t>
            </a:r>
            <a:r>
              <a:rPr lang="it-IT" sz="1500" dirty="0" err="1" smtClean="0">
                <a:latin typeface="Calibri" panose="020F0502020204030204" pitchFamily="34" charset="0"/>
              </a:rPr>
              <a:t>customer</a:t>
            </a:r>
            <a:r>
              <a:rPr lang="it-IT" sz="1500" dirty="0" smtClean="0">
                <a:latin typeface="Calibri" panose="020F0502020204030204" pitchFamily="34" charset="0"/>
              </a:rPr>
              <a:t> satisfaction, con un tasso di risposta (</a:t>
            </a:r>
            <a:r>
              <a:rPr lang="en-GB" sz="1500" dirty="0" smtClean="0">
                <a:latin typeface="Calibri" panose="020F0502020204030204" pitchFamily="34" charset="0"/>
              </a:rPr>
              <a:t>redemption</a:t>
            </a:r>
            <a:r>
              <a:rPr lang="it-IT" sz="1500" dirty="0" smtClean="0">
                <a:latin typeface="Calibri" panose="020F0502020204030204" pitchFamily="34" charset="0"/>
              </a:rPr>
              <a:t>) più che significativo pari al 19% dell’universo</a:t>
            </a:r>
          </a:p>
          <a:p>
            <a:endParaRPr lang="it-IT" sz="1500" dirty="0">
              <a:latin typeface="Calibri" panose="020F0502020204030204" pitchFamily="34" charset="0"/>
            </a:endParaRPr>
          </a:p>
          <a:p>
            <a:r>
              <a:rPr lang="it-IT" sz="1500" dirty="0" smtClean="0">
                <a:latin typeface="Calibri" panose="020F0502020204030204" pitchFamily="34" charset="0"/>
              </a:rPr>
              <a:t>tale numerosità - e la copertura che garantisce - permette di considerare i dati registrati come attendibili e rappresentativi</a:t>
            </a:r>
          </a:p>
          <a:p>
            <a:endParaRPr lang="it-IT" sz="1500" dirty="0">
              <a:latin typeface="Calibri" panose="020F0502020204030204" pitchFamily="34" charset="0"/>
            </a:endParaRPr>
          </a:p>
          <a:p>
            <a:r>
              <a:rPr lang="it-IT" sz="1500" dirty="0" smtClean="0">
                <a:latin typeface="Calibri" panose="020F0502020204030204" pitchFamily="34" charset="0"/>
              </a:rPr>
              <a:t>in termini di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profilo di clientela </a:t>
            </a:r>
            <a:r>
              <a:rPr lang="it-IT" sz="1500" dirty="0" smtClean="0">
                <a:latin typeface="Calibri" panose="020F0502020204030204" pitchFamily="34" charset="0"/>
              </a:rPr>
              <a:t>si evidenzia un set di polarizzazioni, il cliente car sharing è infatti: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sz="1400" dirty="0">
                <a:latin typeface="Calibri" panose="020F0502020204030204" pitchFamily="34" charset="0"/>
              </a:rPr>
              <a:t>p</a:t>
            </a:r>
            <a:r>
              <a:rPr lang="it-IT" sz="1400" dirty="0" smtClean="0">
                <a:latin typeface="Calibri" panose="020F0502020204030204" pitchFamily="34" charset="0"/>
              </a:rPr>
              <a:t>rincipalmente maschio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Calibri" panose="020F0502020204030204" pitchFamily="34" charset="0"/>
              </a:rPr>
              <a:t>tra i 31 e i 60 anni di età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Calibri" panose="020F0502020204030204" pitchFamily="34" charset="0"/>
              </a:rPr>
              <a:t>occupato ed istruito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sz="1400" dirty="0">
                <a:latin typeface="Calibri" panose="020F0502020204030204" pitchFamily="34" charset="0"/>
              </a:rPr>
              <a:t>r</a:t>
            </a:r>
            <a:r>
              <a:rPr lang="it-IT" sz="1400" dirty="0" smtClean="0">
                <a:latin typeface="Calibri" panose="020F0502020204030204" pitchFamily="34" charset="0"/>
              </a:rPr>
              <a:t>esidente a Venezia</a:t>
            </a:r>
            <a:endParaRPr lang="it-IT" sz="1400" dirty="0">
              <a:latin typeface="Calibri" panose="020F0502020204030204" pitchFamily="34" charset="0"/>
            </a:endParaRPr>
          </a:p>
        </p:txBody>
      </p:sp>
      <p:sp>
        <p:nvSpPr>
          <p:cNvPr id="18" name="Triangolo rettangolo 17"/>
          <p:cNvSpPr/>
          <p:nvPr/>
        </p:nvSpPr>
        <p:spPr>
          <a:xfrm rot="10800000">
            <a:off x="7884368" y="764704"/>
            <a:ext cx="432048" cy="886162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</p:spTree>
    <p:extLst>
      <p:ext uri="{BB962C8B-B14F-4D97-AF65-F5344CB8AC3E}">
        <p14:creationId xmlns:p14="http://schemas.microsoft.com/office/powerpoint/2010/main" val="10973172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00988" y="6578600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35BD4-6208-4614-BF99-08D7064544F2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07504" y="116632"/>
            <a:ext cx="73661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CAR SHARING</a:t>
            </a:r>
            <a:endParaRPr lang="it-IT" altLang="it-IT" sz="3000" kern="0" dirty="0"/>
          </a:p>
        </p:txBody>
      </p:sp>
      <p:pic>
        <p:nvPicPr>
          <p:cNvPr id="5" name="Picture 2" descr="\\actv.local\dfs\VELA\utenti\santoro_g\Customer\Car Sharing - 2015\Logo Venezia Car Sha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504" y="44677"/>
            <a:ext cx="1188000" cy="32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000278"/>
              </p:ext>
            </p:extLst>
          </p:nvPr>
        </p:nvGraphicFramePr>
        <p:xfrm>
          <a:off x="251520" y="836712"/>
          <a:ext cx="2844899" cy="1917120"/>
        </p:xfrm>
        <a:graphic>
          <a:graphicData uri="http://schemas.openxmlformats.org/drawingml/2006/table">
            <a:tbl>
              <a:tblPr/>
              <a:tblGrid>
                <a:gridCol w="2129400"/>
                <a:gridCol w="295837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d1. Come ha conosciuto il servizio?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Passaparola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effectLst/>
                          <a:latin typeface="Calibri"/>
                        </a:rPr>
                        <a:t>146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Stampa e/o Altri media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Opuscoli/Manifesti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Internet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Eventi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038923"/>
              </p:ext>
            </p:extLst>
          </p:nvPr>
        </p:nvGraphicFramePr>
        <p:xfrm>
          <a:off x="251520" y="3068960"/>
          <a:ext cx="4099024" cy="1677480"/>
        </p:xfrm>
        <a:graphic>
          <a:graphicData uri="http://schemas.openxmlformats.org/drawingml/2006/table">
            <a:tbl>
              <a:tblPr/>
              <a:tblGrid>
                <a:gridCol w="3361300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d2. Con quale frequenza utilizza mediamente il servizio?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Raramente (meno di una volta al mese)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Circa una volta al mese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Circa 2/3 volte al mese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Una volta alla settimana o più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806871"/>
              </p:ext>
            </p:extLst>
          </p:nvPr>
        </p:nvGraphicFramePr>
        <p:xfrm>
          <a:off x="3442493" y="836712"/>
          <a:ext cx="5449987" cy="1677480"/>
        </p:xfrm>
        <a:graphic>
          <a:graphicData uri="http://schemas.openxmlformats.org/drawingml/2006/table">
            <a:tbl>
              <a:tblPr/>
              <a:tblGrid>
                <a:gridCol w="4734488"/>
                <a:gridCol w="295837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d3.  Rispetto agli anni scorsi il suo utilizzo del servizio è aumentato o diminuito?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È diminuito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È rimasto pressoché inalterato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 smtClean="0">
                          <a:effectLst/>
                          <a:latin typeface="Calibri"/>
                        </a:rPr>
                        <a:t>80</a:t>
                      </a:r>
                      <a:endParaRPr lang="it-IT" sz="10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33%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È aumentato lievemente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Non ero abbonato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È aumentato di molto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962897"/>
              </p:ext>
            </p:extLst>
          </p:nvPr>
        </p:nvGraphicFramePr>
        <p:xfrm>
          <a:off x="4713064" y="3068960"/>
          <a:ext cx="4251424" cy="1845120"/>
        </p:xfrm>
        <a:graphic>
          <a:graphicData uri="http://schemas.openxmlformats.org/drawingml/2006/table">
            <a:tbl>
              <a:tblPr/>
              <a:tblGrid>
                <a:gridCol w="3535925"/>
                <a:gridCol w="295837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D3.1. Nel caso abbia risposto che il suo utilizzo è diminuito,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 chiediamo gentilmente di indicarci le motivazioni: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Stile di vita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30%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Incremento tariffe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29%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Disponibilità auto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19%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Modalità di pagamento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8%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Composizione flotta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1%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Altro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11%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8244408" y="1052736"/>
            <a:ext cx="57606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4 13"/>
          <p:cNvCxnSpPr>
            <a:stCxn id="11" idx="3"/>
            <a:endCxn id="10" idx="3"/>
          </p:cNvCxnSpPr>
          <p:nvPr/>
        </p:nvCxnSpPr>
        <p:spPr>
          <a:xfrm>
            <a:off x="8820472" y="1196752"/>
            <a:ext cx="144016" cy="2794768"/>
          </a:xfrm>
          <a:prstGeom prst="bentConnector3">
            <a:avLst>
              <a:gd name="adj1" fmla="val 179365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1043608" y="5373216"/>
            <a:ext cx="7776864" cy="13006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1500" dirty="0">
                <a:latin typeface="Calibri" panose="020F0502020204030204" pitchFamily="34" charset="0"/>
              </a:rPr>
              <a:t>il passaparola si conferma </a:t>
            </a:r>
            <a:r>
              <a:rPr lang="it-IT" sz="1500" dirty="0" smtClean="0">
                <a:latin typeface="Calibri" panose="020F0502020204030204" pitchFamily="34" charset="0"/>
              </a:rPr>
              <a:t>il </a:t>
            </a:r>
            <a:r>
              <a:rPr lang="it-IT" sz="1500" dirty="0">
                <a:latin typeface="Calibri" panose="020F0502020204030204" pitchFamily="34" charset="0"/>
              </a:rPr>
              <a:t>principale </a:t>
            </a:r>
            <a:r>
              <a:rPr lang="it-IT" sz="1500" b="1" dirty="0">
                <a:solidFill>
                  <a:srgbClr val="FF0000"/>
                </a:solidFill>
                <a:latin typeface="Calibri" panose="020F0502020204030204" pitchFamily="34" charset="0"/>
              </a:rPr>
              <a:t>strumento di diffusione della conoscenza</a:t>
            </a:r>
            <a:r>
              <a:rPr lang="it-IT" sz="1500" dirty="0">
                <a:latin typeface="Calibri" panose="020F0502020204030204" pitchFamily="34" charset="0"/>
              </a:rPr>
              <a:t> da parte della clientela (da qui anche l’importanza di assicurare una ottimale esperienza di fruizione)</a:t>
            </a:r>
          </a:p>
          <a:p>
            <a:pPr algn="ctr"/>
            <a:endParaRPr lang="it-IT" sz="100" dirty="0">
              <a:latin typeface="Calibri" panose="020F0502020204030204" pitchFamily="34" charset="0"/>
            </a:endParaRPr>
          </a:p>
          <a:p>
            <a:pPr algn="r"/>
            <a:r>
              <a:rPr lang="it-IT" sz="1500" dirty="0">
                <a:latin typeface="Calibri" panose="020F0502020204030204" pitchFamily="34" charset="0"/>
              </a:rPr>
              <a:t>si evidenzia l’</a:t>
            </a:r>
            <a:r>
              <a:rPr lang="it-IT" sz="1500" b="1" dirty="0">
                <a:solidFill>
                  <a:srgbClr val="FF0000"/>
                </a:solidFill>
                <a:latin typeface="Calibri" panose="020F0502020204030204" pitchFamily="34" charset="0"/>
              </a:rPr>
              <a:t>uso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occasionale</a:t>
            </a:r>
            <a:r>
              <a:rPr lang="it-IT" sz="1500" dirty="0" smtClean="0">
                <a:latin typeface="Calibri" panose="020F0502020204030204" pitchFamily="34" charset="0"/>
              </a:rPr>
              <a:t> </a:t>
            </a:r>
            <a:r>
              <a:rPr lang="it-IT" sz="1500" dirty="0">
                <a:latin typeface="Calibri" panose="020F0502020204030204" pitchFamily="34" charset="0"/>
              </a:rPr>
              <a:t>del servizio da parte della </a:t>
            </a:r>
            <a:r>
              <a:rPr lang="it-IT" sz="1500" dirty="0" smtClean="0">
                <a:latin typeface="Calibri" panose="020F0502020204030204" pitchFamily="34" charset="0"/>
              </a:rPr>
              <a:t>quasi totalità della clientela</a:t>
            </a:r>
          </a:p>
          <a:p>
            <a:pPr algn="r"/>
            <a:endParaRPr lang="it-IT" sz="100" dirty="0">
              <a:latin typeface="Calibri" panose="020F0502020204030204" pitchFamily="34" charset="0"/>
            </a:endParaRPr>
          </a:p>
          <a:p>
            <a:pPr algn="r"/>
            <a:r>
              <a:rPr lang="it-IT" sz="1500" dirty="0" smtClean="0">
                <a:latin typeface="Calibri" panose="020F0502020204030204" pitchFamily="34" charset="0"/>
              </a:rPr>
              <a:t>circa </a:t>
            </a:r>
            <a:r>
              <a:rPr lang="it-IT" sz="1500" baseline="30000" dirty="0" smtClean="0">
                <a:latin typeface="Calibri" panose="020F0502020204030204" pitchFamily="34" charset="0"/>
              </a:rPr>
              <a:t>1</a:t>
            </a:r>
            <a:r>
              <a:rPr lang="it-IT" sz="1500" dirty="0" smtClean="0">
                <a:latin typeface="Calibri" panose="020F0502020204030204" pitchFamily="34" charset="0"/>
              </a:rPr>
              <a:t>/</a:t>
            </a:r>
            <a:r>
              <a:rPr lang="it-IT" sz="1500" baseline="-25000" dirty="0" smtClean="0">
                <a:latin typeface="Calibri" panose="020F0502020204030204" pitchFamily="34" charset="0"/>
              </a:rPr>
              <a:t>3</a:t>
            </a:r>
            <a:r>
              <a:rPr lang="it-IT" sz="1500" dirty="0" smtClean="0">
                <a:latin typeface="Calibri" panose="020F0502020204030204" pitchFamily="34" charset="0"/>
              </a:rPr>
              <a:t> dei clienti ha indicato una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diminuzione nell’utilizzo del servizio</a:t>
            </a:r>
            <a:r>
              <a:rPr lang="it-IT" sz="1500" dirty="0" smtClean="0">
                <a:latin typeface="Calibri" panose="020F0502020204030204" pitchFamily="34" charset="0"/>
              </a:rPr>
              <a:t>, principalmente per motivazioni intrinseche all’offerta (anche se non manca una forte componente endogena)</a:t>
            </a:r>
            <a:endParaRPr lang="it-IT" sz="1500" dirty="0">
              <a:latin typeface="Calibri" panose="020F0502020204030204" pitchFamily="34" charset="0"/>
            </a:endParaRPr>
          </a:p>
        </p:txBody>
      </p:sp>
      <p:sp>
        <p:nvSpPr>
          <p:cNvPr id="22" name="Triangolo isoscele 21"/>
          <p:cNvSpPr/>
          <p:nvPr/>
        </p:nvSpPr>
        <p:spPr>
          <a:xfrm>
            <a:off x="1007680" y="5229199"/>
            <a:ext cx="684000" cy="1444699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5404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17756" y="6568653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82B8BA-CEDF-4159-88BA-6153DB515241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07504" y="116632"/>
            <a:ext cx="73661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CAR SHARING</a:t>
            </a:r>
            <a:endParaRPr lang="it-IT" altLang="it-IT" sz="3000" kern="0" dirty="0"/>
          </a:p>
        </p:txBody>
      </p:sp>
      <p:pic>
        <p:nvPicPr>
          <p:cNvPr id="1026" name="Picture 2" descr="\\actv.local\dfs\VELA\utenti\santoro_g\Customer\Car Sharing - 2015\Logo Venezia Car Sha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2" y="6488242"/>
            <a:ext cx="1188000" cy="32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379374"/>
              </p:ext>
            </p:extLst>
          </p:nvPr>
        </p:nvGraphicFramePr>
        <p:xfrm>
          <a:off x="251520" y="836712"/>
          <a:ext cx="4092674" cy="1437840"/>
        </p:xfrm>
        <a:graphic>
          <a:graphicData uri="http://schemas.openxmlformats.org/drawingml/2006/table">
            <a:tbl>
              <a:tblPr/>
              <a:tblGrid>
                <a:gridCol w="3354950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d4. I suoi spostamenti mediamente riguardano percorsi: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Brevi (&lt;= 30 km)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51%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Medi (&gt; 30 km e &lt;= 70 km)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Lunghi (&gt; 70 km)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528280"/>
              </p:ext>
            </p:extLst>
          </p:nvPr>
        </p:nvGraphicFramePr>
        <p:xfrm>
          <a:off x="251520" y="2564904"/>
          <a:ext cx="5357912" cy="1437840"/>
        </p:xfrm>
        <a:graphic>
          <a:graphicData uri="http://schemas.openxmlformats.org/drawingml/2006/table">
            <a:tbl>
              <a:tblPr/>
              <a:tblGrid>
                <a:gridCol w="4620188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d5. Per quanto tempo mediamente utilizza il mezzo per singolo spostamento?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Da 1 a 4 ore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Oltre le 4 ore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Fino a 1 ora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967871"/>
              </p:ext>
            </p:extLst>
          </p:nvPr>
        </p:nvGraphicFramePr>
        <p:xfrm>
          <a:off x="251520" y="4293096"/>
          <a:ext cx="4318099" cy="1917120"/>
        </p:xfrm>
        <a:graphic>
          <a:graphicData uri="http://schemas.openxmlformats.org/drawingml/2006/table">
            <a:tbl>
              <a:tblPr/>
              <a:tblGrid>
                <a:gridCol w="3580375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d6. Per quale motivazione utilizza maggiormente il servizio?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Commissioni personali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Lavoro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Turismo/visita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Pendolarismo sistematico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Altro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20" name="Rettangolo 19"/>
          <p:cNvSpPr/>
          <p:nvPr/>
        </p:nvSpPr>
        <p:spPr>
          <a:xfrm>
            <a:off x="5940152" y="764704"/>
            <a:ext cx="2376264" cy="406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500" dirty="0" smtClean="0">
                <a:latin typeface="Calibri" panose="020F0502020204030204" pitchFamily="34" charset="0"/>
              </a:rPr>
              <a:t>la clientela utilizza principalmente il servizio Car Sharing per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percorsi di breve/media lunghezza e </a:t>
            </a:r>
            <a:r>
              <a:rPr lang="it-IT" sz="1500" b="1" dirty="0">
                <a:solidFill>
                  <a:srgbClr val="FF0000"/>
                </a:solidFill>
                <a:latin typeface="Calibri" panose="020F0502020204030204" pitchFamily="34" charset="0"/>
              </a:rPr>
              <a:t>durata </a:t>
            </a:r>
            <a:r>
              <a:rPr lang="it-IT" sz="1500" dirty="0" smtClean="0">
                <a:latin typeface="Calibri" panose="020F0502020204030204" pitchFamily="34" charset="0"/>
              </a:rPr>
              <a:t>(il </a:t>
            </a:r>
            <a:r>
              <a:rPr lang="it-IT" sz="1500" dirty="0">
                <a:latin typeface="Calibri" panose="020F0502020204030204" pitchFamily="34" charset="0"/>
              </a:rPr>
              <a:t>90</a:t>
            </a:r>
            <a:r>
              <a:rPr lang="it-IT" sz="1500" dirty="0" smtClean="0">
                <a:latin typeface="Calibri" panose="020F0502020204030204" pitchFamily="34" charset="0"/>
              </a:rPr>
              <a:t>% dei viaggi </a:t>
            </a:r>
            <a:r>
              <a:rPr lang="it-IT" sz="1500" dirty="0">
                <a:latin typeface="Calibri" panose="020F0502020204030204" pitchFamily="34" charset="0"/>
              </a:rPr>
              <a:t>avviene entro i 70 km in </a:t>
            </a:r>
            <a:r>
              <a:rPr lang="it-IT" sz="1500" dirty="0" smtClean="0">
                <a:latin typeface="Calibri" panose="020F0502020204030204" pitchFamily="34" charset="0"/>
              </a:rPr>
              <a:t>a/r e le 4 ore di fruizione)</a:t>
            </a:r>
          </a:p>
          <a:p>
            <a:endParaRPr lang="it-IT" sz="1500" dirty="0">
              <a:latin typeface="Calibri" panose="020F0502020204030204" pitchFamily="34" charset="0"/>
            </a:endParaRPr>
          </a:p>
          <a:p>
            <a:r>
              <a:rPr lang="it-IT" sz="1500" dirty="0" smtClean="0">
                <a:latin typeface="Calibri" panose="020F0502020204030204" pitchFamily="34" charset="0"/>
              </a:rPr>
              <a:t>in termini di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motivazione</a:t>
            </a:r>
            <a:r>
              <a:rPr lang="it-IT" sz="1500" dirty="0" smtClean="0">
                <a:latin typeface="Calibri" panose="020F0502020204030204" pitchFamily="34" charset="0"/>
              </a:rPr>
              <a:t>, la componente tempo libero (commissioni personali e turismo/visita) risulta preponderante, ma si evidenzia come interessante anche la quota relativa agli spostamenti occasionali per lavoro</a:t>
            </a:r>
            <a:endParaRPr lang="it-IT" sz="1400" dirty="0">
              <a:latin typeface="Calibri" panose="020F0502020204030204" pitchFamily="34" charset="0"/>
            </a:endParaRPr>
          </a:p>
        </p:txBody>
      </p:sp>
      <p:sp>
        <p:nvSpPr>
          <p:cNvPr id="21" name="Triangolo rettangolo 20"/>
          <p:cNvSpPr/>
          <p:nvPr/>
        </p:nvSpPr>
        <p:spPr>
          <a:xfrm rot="10800000">
            <a:off x="7954430" y="764704"/>
            <a:ext cx="361986" cy="886162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</p:spTree>
    <p:extLst>
      <p:ext uri="{BB962C8B-B14F-4D97-AF65-F5344CB8AC3E}">
        <p14:creationId xmlns:p14="http://schemas.microsoft.com/office/powerpoint/2010/main" val="36679292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00988" y="6578600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35BD4-6208-4614-BF99-08D7064544F2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07504" y="116632"/>
            <a:ext cx="73661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CAR SHARING</a:t>
            </a:r>
            <a:endParaRPr lang="it-IT" altLang="it-IT" sz="3000" kern="0" dirty="0"/>
          </a:p>
        </p:txBody>
      </p:sp>
      <p:pic>
        <p:nvPicPr>
          <p:cNvPr id="5" name="Picture 2" descr="\\actv.local\dfs\VELA\utenti\santoro_g\Customer\Car Sharing - 2015\Logo Venezia Car Sha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504" y="44677"/>
            <a:ext cx="1188000" cy="32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Gruppo 29"/>
          <p:cNvGrpSpPr/>
          <p:nvPr/>
        </p:nvGrpSpPr>
        <p:grpSpPr>
          <a:xfrm>
            <a:off x="1043608" y="3496470"/>
            <a:ext cx="4320480" cy="3316906"/>
            <a:chOff x="1043608" y="3496470"/>
            <a:chExt cx="4212000" cy="3316906"/>
          </a:xfrm>
        </p:grpSpPr>
        <p:sp>
          <p:nvSpPr>
            <p:cNvPr id="21" name="Rettangolo 20"/>
            <p:cNvSpPr/>
            <p:nvPr/>
          </p:nvSpPr>
          <p:spPr>
            <a:xfrm>
              <a:off x="1043608" y="3573016"/>
              <a:ext cx="4212000" cy="310088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it-IT" sz="15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l’</a:t>
              </a:r>
              <a:r>
                <a:rPr lang="it-IT" sz="15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utilizzo del </a:t>
              </a:r>
              <a:r>
                <a:rPr lang="it-IT" sz="15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servizio </a:t>
              </a:r>
              <a:r>
                <a:rPr lang="it-IT" sz="1500" dirty="0">
                  <a:latin typeface="Calibri" panose="020F0502020204030204" pitchFamily="34" charset="0"/>
                </a:rPr>
                <a:t>viene percepito dalla </a:t>
              </a:r>
              <a:r>
                <a:rPr lang="it-IT" sz="1500" dirty="0" smtClean="0">
                  <a:latin typeface="Calibri" panose="020F0502020204030204" pitchFamily="34" charset="0"/>
                </a:rPr>
                <a:t>clientela come poco agevole nella gestione</a:t>
              </a:r>
            </a:p>
            <a:p>
              <a:pPr algn="r"/>
              <a:r>
                <a:rPr lang="it-IT" sz="1500" dirty="0" smtClean="0">
                  <a:latin typeface="Calibri" panose="020F0502020204030204" pitchFamily="34" charset="0"/>
                </a:rPr>
                <a:t>della prenotazione (telefonate a pagamento,</a:t>
              </a:r>
              <a:endParaRPr lang="it-IT" sz="1500" dirty="0">
                <a:latin typeface="Calibri" panose="020F0502020204030204" pitchFamily="34" charset="0"/>
              </a:endParaRPr>
            </a:p>
            <a:p>
              <a:pPr algn="r"/>
              <a:r>
                <a:rPr lang="it-IT" sz="1500" dirty="0" smtClean="0">
                  <a:latin typeface="Calibri" panose="020F0502020204030204" pitchFamily="34" charset="0"/>
                </a:rPr>
                <a:t>	rigidità della APP, ecc.) e carente nella manutenzione - in senso ampio (pulizia</a:t>
              </a:r>
              <a:r>
                <a:rPr lang="it-IT" sz="1500" dirty="0">
                  <a:latin typeface="Calibri" panose="020F0502020204030204" pitchFamily="34" charset="0"/>
                </a:rPr>
                <a:t> </a:t>
              </a:r>
              <a:r>
                <a:rPr lang="it-IT" sz="1500" dirty="0" smtClean="0">
                  <a:latin typeface="Calibri" panose="020F0502020204030204" pitchFamily="34" charset="0"/>
                </a:rPr>
                <a:t>e rifornimento) - dell’autovettura</a:t>
              </a:r>
            </a:p>
            <a:p>
              <a:pPr algn="r"/>
              <a:endParaRPr lang="it-IT" sz="900" dirty="0" smtClean="0">
                <a:latin typeface="Calibri" panose="020F0502020204030204" pitchFamily="34" charset="0"/>
              </a:endParaRPr>
            </a:p>
            <a:p>
              <a:pPr algn="r"/>
              <a:r>
                <a:rPr lang="it-IT" sz="1500" dirty="0" smtClean="0">
                  <a:latin typeface="Calibri" panose="020F0502020204030204" pitchFamily="34" charset="0"/>
                </a:rPr>
                <a:t>                     l’Autorimessa di P.le Roma si caratterizza quale </a:t>
              </a:r>
              <a:r>
                <a:rPr lang="it-IT" sz="15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nodo centrale per il servizio Car</a:t>
              </a:r>
            </a:p>
            <a:p>
              <a:pPr algn="r"/>
              <a:r>
                <a:rPr lang="it-IT" sz="15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Sharing</a:t>
              </a:r>
              <a:r>
                <a:rPr lang="it-IT" sz="1500" dirty="0" smtClean="0">
                  <a:latin typeface="Calibri" panose="020F0502020204030204" pitchFamily="34" charset="0"/>
                </a:rPr>
                <a:t>, mentre altre importanti</a:t>
              </a:r>
            </a:p>
            <a:p>
              <a:pPr algn="r"/>
              <a:r>
                <a:rPr lang="it-IT" sz="1500" dirty="0" smtClean="0">
                  <a:latin typeface="Calibri" panose="020F0502020204030204" pitchFamily="34" charset="0"/>
                </a:rPr>
                <a:t>polarità sono: l’Aeroporto Marco Polo,</a:t>
              </a:r>
            </a:p>
            <a:p>
              <a:pPr algn="r"/>
              <a:r>
                <a:rPr lang="it-IT" sz="1500" dirty="0" smtClean="0">
                  <a:latin typeface="Calibri" panose="020F0502020204030204" pitchFamily="34" charset="0"/>
                </a:rPr>
                <a:t>P.le Leonardo da Vinci ed il</a:t>
              </a:r>
            </a:p>
            <a:p>
              <a:pPr algn="r"/>
              <a:r>
                <a:rPr lang="it-IT" sz="1500" dirty="0" smtClean="0">
                  <a:latin typeface="Calibri" panose="020F0502020204030204" pitchFamily="34" charset="0"/>
                </a:rPr>
                <a:t>Parcheggio di P.le Candiani</a:t>
              </a:r>
              <a:endParaRPr lang="it-IT" sz="1500" dirty="0">
                <a:latin typeface="Calibri" panose="020F0502020204030204" pitchFamily="34" charset="0"/>
              </a:endParaRPr>
            </a:p>
          </p:txBody>
        </p:sp>
        <p:sp>
          <p:nvSpPr>
            <p:cNvPr id="22" name="Triangolo isoscele 21"/>
            <p:cNvSpPr/>
            <p:nvPr/>
          </p:nvSpPr>
          <p:spPr>
            <a:xfrm>
              <a:off x="1043608" y="3496470"/>
              <a:ext cx="1548000" cy="3316906"/>
            </a:xfrm>
            <a:prstGeom prst="triangle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465811"/>
              </p:ext>
            </p:extLst>
          </p:nvPr>
        </p:nvGraphicFramePr>
        <p:xfrm>
          <a:off x="251520" y="836712"/>
          <a:ext cx="4070449" cy="2396400"/>
        </p:xfrm>
        <a:graphic>
          <a:graphicData uri="http://schemas.openxmlformats.org/drawingml/2006/table">
            <a:tbl>
              <a:tblPr/>
              <a:tblGrid>
                <a:gridCol w="3332725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d7. Ha incontrato dei problemi nell’utilizzo del servizio?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No, nessun problema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Sì, ho incontrato delle difficoltà nella prenotazione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Sì la pulizia delle vetture è insufficiente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Sì, ho trovato l’auto in riserva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Sì, ho incontrato delle difficoltà per il rilascio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Sì, non ho trovato l’auto adeguata alle mie esigenze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Altro - problemi di tipo amministrativo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63610"/>
              </p:ext>
            </p:extLst>
          </p:nvPr>
        </p:nvGraphicFramePr>
        <p:xfrm>
          <a:off x="5576986" y="836712"/>
          <a:ext cx="3027462" cy="1126200"/>
        </p:xfrm>
        <a:graphic>
          <a:graphicData uri="http://schemas.openxmlformats.org/drawingml/2006/table">
            <a:tbl>
              <a:tblPr/>
              <a:tblGrid>
                <a:gridCol w="2289738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d8. Come ha risolto gli eventuali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problemi con il Servizio?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Ho risolto il problema con gli operatori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68%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Non ho risolto il problema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25%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Ho risolto il problema in altro modo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22%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Parentesi graffa chiusa 12"/>
          <p:cNvSpPr/>
          <p:nvPr/>
        </p:nvSpPr>
        <p:spPr>
          <a:xfrm>
            <a:off x="4355976" y="1340768"/>
            <a:ext cx="288032" cy="1368152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4 17"/>
          <p:cNvCxnSpPr>
            <a:stCxn id="13" idx="1"/>
            <a:endCxn id="9" idx="1"/>
          </p:cNvCxnSpPr>
          <p:nvPr/>
        </p:nvCxnSpPr>
        <p:spPr>
          <a:xfrm rot="10800000" flipH="1">
            <a:off x="4644008" y="1399812"/>
            <a:ext cx="932978" cy="625032"/>
          </a:xfrm>
          <a:prstGeom prst="bentConnector5">
            <a:avLst>
              <a:gd name="adj1" fmla="val 29607"/>
              <a:gd name="adj2" fmla="val 100303"/>
              <a:gd name="adj3" fmla="val 80872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el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375670"/>
              </p:ext>
            </p:extLst>
          </p:nvPr>
        </p:nvGraphicFramePr>
        <p:xfrm>
          <a:off x="5877024" y="2403072"/>
          <a:ext cx="2727424" cy="4001880"/>
        </p:xfrm>
        <a:graphic>
          <a:graphicData uri="http://schemas.openxmlformats.org/drawingml/2006/table">
            <a:tbl>
              <a:tblPr/>
              <a:tblGrid>
                <a:gridCol w="2091300"/>
                <a:gridCol w="318062"/>
                <a:gridCol w="3180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d9. Quali punti di prelievo/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rilascio di norma utilizza?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Autorimessa Comunale - P.le Roma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Aeroporto Marco Polo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P.le Leonardo da Vinci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Parcheggio P.le Candiani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P.le del Municipio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Gran Viale S. Maria Elisabetta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Via Torino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V.le Garibaldi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Via Sansovino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V.le S. Marco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Ospedale all’Angelo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Via Triestina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Via Ulloa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5016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17756" y="6568653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82B8BA-CEDF-4159-88BA-6153DB515241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07504" y="116632"/>
            <a:ext cx="73661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CAR SHARING</a:t>
            </a:r>
            <a:endParaRPr lang="it-IT" altLang="it-IT" sz="3000" kern="0" dirty="0"/>
          </a:p>
        </p:txBody>
      </p:sp>
      <p:pic>
        <p:nvPicPr>
          <p:cNvPr id="1026" name="Picture 2" descr="\\actv.local\dfs\VELA\utenti\santoro_g\Customer\Car Sharing - 2015\Logo Venezia Car Sha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2" y="6488242"/>
            <a:ext cx="1188000" cy="32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359515"/>
              </p:ext>
            </p:extLst>
          </p:nvPr>
        </p:nvGraphicFramePr>
        <p:xfrm>
          <a:off x="107504" y="1828152"/>
          <a:ext cx="8771265" cy="4409160"/>
        </p:xfrm>
        <a:graphic>
          <a:graphicData uri="http://schemas.openxmlformats.org/drawingml/2006/table">
            <a:tbl>
              <a:tblPr/>
              <a:tblGrid>
                <a:gridCol w="875275"/>
                <a:gridCol w="103750"/>
                <a:gridCol w="318062"/>
                <a:gridCol w="419662"/>
                <a:gridCol w="318062"/>
                <a:gridCol w="419662"/>
                <a:gridCol w="103750"/>
                <a:gridCol w="318062"/>
                <a:gridCol w="419662"/>
                <a:gridCol w="318062"/>
                <a:gridCol w="419662"/>
                <a:gridCol w="103750"/>
                <a:gridCol w="318062"/>
                <a:gridCol w="419662"/>
                <a:gridCol w="318062"/>
                <a:gridCol w="419662"/>
                <a:gridCol w="103750"/>
                <a:gridCol w="318062"/>
                <a:gridCol w="419662"/>
                <a:gridCol w="318062"/>
                <a:gridCol w="419662"/>
                <a:gridCol w="103750"/>
                <a:gridCol w="318062"/>
                <a:gridCol w="419662"/>
                <a:gridCol w="318062"/>
                <a:gridCol w="419662"/>
              </a:tblGrid>
              <a:tr h="211585">
                <a:tc gridSpan="26"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d11. In una scala da 1 a 10 quanto si ritiene soddisfatto (s.) rispetto a/quanto ritiene importante (i.) i seguenti servizi: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15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punteggio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facilità d’uso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prenotazioni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tramite sito web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cortesia operatori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capacità operatori di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dare indicazioni in caso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 necessità/emergenza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capacità operatori di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illustrare in modo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adeguato le procedure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informazioni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sul servizio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168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soddisfazione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7,4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8,3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7,7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7,8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7,3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importanza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8,4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8,3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8,7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8,4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7,9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pSp>
        <p:nvGrpSpPr>
          <p:cNvPr id="2" name="Gruppo 1"/>
          <p:cNvGrpSpPr/>
          <p:nvPr/>
        </p:nvGrpSpPr>
        <p:grpSpPr>
          <a:xfrm>
            <a:off x="107504" y="980776"/>
            <a:ext cx="8208912" cy="432000"/>
            <a:chOff x="107504" y="670630"/>
            <a:chExt cx="8208912" cy="432000"/>
          </a:xfrm>
        </p:grpSpPr>
        <p:sp>
          <p:nvSpPr>
            <p:cNvPr id="12" name="Rettangolo 11"/>
            <p:cNvSpPr/>
            <p:nvPr/>
          </p:nvSpPr>
          <p:spPr>
            <a:xfrm>
              <a:off x="107504" y="764704"/>
              <a:ext cx="8208912" cy="324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1400" dirty="0" smtClean="0">
                  <a:latin typeface="Calibri" panose="020F0502020204030204" pitchFamily="34" charset="0"/>
                </a:rPr>
                <a:t>i fattori che determinano la soddisfazione della clientela in termini di esperienza del servizio (1/2)</a:t>
              </a:r>
              <a:endParaRPr lang="it-IT" sz="1400" dirty="0">
                <a:latin typeface="Calibri" panose="020F0502020204030204" pitchFamily="34" charset="0"/>
              </a:endParaRPr>
            </a:p>
          </p:txBody>
        </p:sp>
        <p:sp>
          <p:nvSpPr>
            <p:cNvPr id="14" name="Triangolo rettangolo 13"/>
            <p:cNvSpPr/>
            <p:nvPr/>
          </p:nvSpPr>
          <p:spPr>
            <a:xfrm rot="10800000">
              <a:off x="8100392" y="670630"/>
              <a:ext cx="216000" cy="432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</p:grpSp>
    </p:spTree>
    <p:extLst>
      <p:ext uri="{BB962C8B-B14F-4D97-AF65-F5344CB8AC3E}">
        <p14:creationId xmlns:p14="http://schemas.microsoft.com/office/powerpoint/2010/main" val="41554105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00988" y="6578600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35BD4-6208-4614-BF99-08D7064544F2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07504" y="116632"/>
            <a:ext cx="73661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CAR SHARING</a:t>
            </a:r>
            <a:endParaRPr lang="it-IT" altLang="it-IT" sz="3000" kern="0" dirty="0"/>
          </a:p>
        </p:txBody>
      </p:sp>
      <p:pic>
        <p:nvPicPr>
          <p:cNvPr id="5" name="Picture 2" descr="\\actv.local\dfs\VELA\utenti\santoro_g\Customer\Car Sharing - 2015\Logo Venezia Car Sha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504" y="44677"/>
            <a:ext cx="1188000" cy="32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484111"/>
              </p:ext>
            </p:extLst>
          </p:nvPr>
        </p:nvGraphicFramePr>
        <p:xfrm>
          <a:off x="1844429" y="1628800"/>
          <a:ext cx="7192067" cy="4241520"/>
        </p:xfrm>
        <a:graphic>
          <a:graphicData uri="http://schemas.openxmlformats.org/drawingml/2006/table">
            <a:tbl>
              <a:tblPr/>
              <a:tblGrid>
                <a:gridCol w="875275"/>
                <a:gridCol w="103750"/>
                <a:gridCol w="318062"/>
                <a:gridCol w="419662"/>
                <a:gridCol w="318062"/>
                <a:gridCol w="419662"/>
                <a:gridCol w="103750"/>
                <a:gridCol w="318062"/>
                <a:gridCol w="419662"/>
                <a:gridCol w="318062"/>
                <a:gridCol w="419662"/>
                <a:gridCol w="103750"/>
                <a:gridCol w="318062"/>
                <a:gridCol w="419662"/>
                <a:gridCol w="318062"/>
                <a:gridCol w="419662"/>
                <a:gridCol w="103750"/>
                <a:gridCol w="318062"/>
                <a:gridCol w="419662"/>
                <a:gridCol w="318062"/>
                <a:gridCol w="419662"/>
              </a:tblGrid>
              <a:tr h="211585">
                <a:tc gridSpan="21"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d11. In una scala da 1 a 10 quanto si ritiene soddisfatto (s.) rispetto a/quanto ritiene importante (i.) i seguenti servizi: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15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punteggio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preavviso massimo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prenotazione telefonica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disponibilità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autovetture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manutenzione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autovetture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pulizia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autovetture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168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soddisfazione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6,4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6,5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7,1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6,6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importanza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8,0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8,5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8,4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8,0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pSp>
        <p:nvGrpSpPr>
          <p:cNvPr id="15" name="Gruppo 14"/>
          <p:cNvGrpSpPr/>
          <p:nvPr/>
        </p:nvGrpSpPr>
        <p:grpSpPr>
          <a:xfrm>
            <a:off x="107504" y="980776"/>
            <a:ext cx="8208912" cy="432000"/>
            <a:chOff x="107504" y="670630"/>
            <a:chExt cx="8208912" cy="432000"/>
          </a:xfrm>
        </p:grpSpPr>
        <p:sp>
          <p:nvSpPr>
            <p:cNvPr id="16" name="Rettangolo 15"/>
            <p:cNvSpPr/>
            <p:nvPr/>
          </p:nvSpPr>
          <p:spPr>
            <a:xfrm>
              <a:off x="107504" y="764704"/>
              <a:ext cx="8208912" cy="324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1400" dirty="0" smtClean="0">
                  <a:latin typeface="Calibri" panose="020F0502020204030204" pitchFamily="34" charset="0"/>
                </a:rPr>
                <a:t>i fattori che determinano la soddisfazione della clientela in termini di esperienza del servizio (2/2)</a:t>
              </a:r>
              <a:endParaRPr lang="it-IT" sz="1400" dirty="0">
                <a:latin typeface="Calibri" panose="020F0502020204030204" pitchFamily="34" charset="0"/>
              </a:endParaRPr>
            </a:p>
          </p:txBody>
        </p:sp>
        <p:sp>
          <p:nvSpPr>
            <p:cNvPr id="17" name="Triangolo rettangolo 16"/>
            <p:cNvSpPr/>
            <p:nvPr/>
          </p:nvSpPr>
          <p:spPr>
            <a:xfrm rot="10800000">
              <a:off x="8100392" y="670630"/>
              <a:ext cx="216000" cy="432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</p:grpSp>
      <p:sp>
        <p:nvSpPr>
          <p:cNvPr id="20" name="Rettangolo 19"/>
          <p:cNvSpPr/>
          <p:nvPr/>
        </p:nvSpPr>
        <p:spPr>
          <a:xfrm>
            <a:off x="107504" y="1351848"/>
            <a:ext cx="1512168" cy="34453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r"/>
            <a:r>
              <a:rPr lang="it-IT" sz="1500" dirty="0">
                <a:solidFill>
                  <a:schemeClr val="bg1"/>
                </a:solidFill>
                <a:latin typeface="Calibri" panose="020F0502020204030204" pitchFamily="34" charset="0"/>
              </a:rPr>
              <a:t>tendenzialmente</a:t>
            </a:r>
          </a:p>
          <a:p>
            <a:pPr algn="r"/>
            <a:r>
              <a:rPr lang="it-IT" sz="1500" dirty="0">
                <a:solidFill>
                  <a:schemeClr val="bg1"/>
                </a:solidFill>
                <a:latin typeface="Calibri" panose="020F0502020204030204" pitchFamily="34" charset="0"/>
              </a:rPr>
              <a:t>positivo </a:t>
            </a:r>
            <a:r>
              <a:rPr lang="it-IT" sz="1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il livello</a:t>
            </a:r>
          </a:p>
          <a:p>
            <a:pPr algn="r"/>
            <a:r>
              <a:rPr lang="it-IT" sz="1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di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soddisfazione</a:t>
            </a:r>
          </a:p>
          <a:p>
            <a:pPr algn="r"/>
            <a:endParaRPr lang="it-IT" sz="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r"/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importanza</a:t>
            </a:r>
          </a:p>
          <a:p>
            <a:pPr algn="r"/>
            <a:r>
              <a:rPr lang="it-IT" sz="1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scarsamente</a:t>
            </a:r>
          </a:p>
          <a:p>
            <a:pPr algn="r"/>
            <a:r>
              <a:rPr lang="it-IT" sz="1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distribuita</a:t>
            </a:r>
          </a:p>
          <a:p>
            <a:pPr algn="r"/>
            <a:r>
              <a:rPr lang="it-IT" sz="1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tra i</a:t>
            </a:r>
          </a:p>
          <a:p>
            <a:pPr algn="r"/>
            <a:r>
              <a:rPr lang="it-IT" sz="1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fattori</a:t>
            </a:r>
          </a:p>
        </p:txBody>
      </p:sp>
      <p:sp>
        <p:nvSpPr>
          <p:cNvPr id="23" name="Triangolo isoscele 22"/>
          <p:cNvSpPr/>
          <p:nvPr/>
        </p:nvSpPr>
        <p:spPr>
          <a:xfrm>
            <a:off x="107504" y="1636183"/>
            <a:ext cx="1512016" cy="3160969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2659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17756" y="6568653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82B8BA-CEDF-4159-88BA-6153DB515241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07504" y="116632"/>
            <a:ext cx="73661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CAR SHARING</a:t>
            </a:r>
            <a:endParaRPr lang="it-IT" altLang="it-IT" sz="3000" kern="0" dirty="0"/>
          </a:p>
        </p:txBody>
      </p:sp>
      <p:pic>
        <p:nvPicPr>
          <p:cNvPr id="1026" name="Picture 2" descr="\\actv.local\dfs\VELA\utenti\santoro_g\Customer\Car Sharing - 2015\Logo Venezia Car Sha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2" y="6488242"/>
            <a:ext cx="1188000" cy="32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016711"/>
              </p:ext>
            </p:extLst>
          </p:nvPr>
        </p:nvGraphicFramePr>
        <p:xfrm>
          <a:off x="5536034" y="836712"/>
          <a:ext cx="2708374" cy="3450600"/>
        </p:xfrm>
        <a:graphic>
          <a:graphicData uri="http://schemas.openxmlformats.org/drawingml/2006/table">
            <a:tbl>
              <a:tblPr/>
              <a:tblGrid>
                <a:gridCol w="1970650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d12. In una scala da 1 a 10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quanto si ritiene soddisfatto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complessivamente del servizio?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076933"/>
              </p:ext>
            </p:extLst>
          </p:nvPr>
        </p:nvGraphicFramePr>
        <p:xfrm>
          <a:off x="251520" y="1052736"/>
          <a:ext cx="4111509" cy="3546240"/>
        </p:xfrm>
        <a:graphic>
          <a:graphicData uri="http://schemas.openxmlformats.org/drawingml/2006/table">
            <a:tbl>
              <a:tblPr/>
              <a:tblGrid>
                <a:gridCol w="2448272"/>
                <a:gridCol w="895912"/>
                <a:gridCol w="767325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soddisfazione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importanza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facilità d’uso sistema prenotazioni</a:t>
                      </a:r>
                      <a:r>
                        <a:rPr lang="it-IT" sz="1100" b="0" i="0" u="none" strike="noStrike" baseline="0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tramite sito web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7,4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8,4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cortesia</a:t>
                      </a:r>
                      <a:r>
                        <a:rPr lang="it-IT" sz="1100" b="0" i="0" u="none" strike="noStrike" baseline="0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operatori call center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8,3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8,3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capacità operatori di</a:t>
                      </a:r>
                      <a:r>
                        <a:rPr lang="it-IT" sz="1100" b="0" i="0" u="none" strike="noStrike" baseline="0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dare indicazioni in caso di necessità/emergenza 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7,7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8,7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capacità operatori di</a:t>
                      </a:r>
                      <a:r>
                        <a:rPr lang="it-IT" sz="1100" b="0" i="0" u="none" strike="noStrike" baseline="0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illustrare in modo adeguato le procedure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7,8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8,4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informazioni </a:t>
                      </a:r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sul servizio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7,3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7,9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preavviso massimo</a:t>
                      </a:r>
                      <a:r>
                        <a:rPr lang="it-IT" sz="1100" b="0" i="0" u="none" strike="noStrike" baseline="0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prenotazione telefonica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8,0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disponibilità</a:t>
                      </a:r>
                      <a:r>
                        <a:rPr lang="it-IT" sz="1100" b="0" i="0" u="none" strike="noStrike" baseline="0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autovetture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6,5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8,5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manutenzione</a:t>
                      </a:r>
                      <a:r>
                        <a:rPr lang="it-IT" sz="1100" b="0" i="0" u="none" strike="noStrike" baseline="0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autovetture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7,1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8,4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pulizia</a:t>
                      </a:r>
                      <a:r>
                        <a:rPr lang="it-IT" sz="1100" b="0" i="0" u="none" strike="noStrike" baseline="0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autovetture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6,6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8,0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servizio 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 Sharing - media dichiarata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servizio </a:t>
                      </a:r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Car Sharing - media ponderata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7,3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251520" y="5301208"/>
            <a:ext cx="4968552" cy="864096"/>
          </a:xfrm>
          <a:prstGeom prst="rect">
            <a:avLst/>
          </a:prstGeom>
          <a:solidFill>
            <a:srgbClr val="006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latin typeface="Calibri" panose="020F0502020204030204" pitchFamily="34" charset="0"/>
              </a:rPr>
              <a:t>per quanto aggregati, la clientela evidenzia come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fattori maggiormente importanti</a:t>
            </a:r>
            <a:r>
              <a:rPr lang="it-IT" sz="1500" dirty="0" smtClean="0">
                <a:latin typeface="Calibri" panose="020F0502020204030204" pitchFamily="34" charset="0"/>
              </a:rPr>
              <a:t>: l’interlocuzione con gli operatori, la disponibilità delle autovetture ed il sistema di prenotazione</a:t>
            </a:r>
            <a:endParaRPr lang="it-IT" sz="1500" dirty="0">
              <a:latin typeface="Calibri" panose="020F050202020403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220072" y="4653136"/>
            <a:ext cx="3024336" cy="1512168"/>
          </a:xfrm>
          <a:prstGeom prst="rect">
            <a:avLst/>
          </a:prstGeom>
          <a:solidFill>
            <a:srgbClr val="006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latin typeface="Calibri" panose="020F0502020204030204" pitchFamily="34" charset="0"/>
              </a:rPr>
              <a:t>a livello generale la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soddisfazione</a:t>
            </a:r>
            <a:r>
              <a:rPr lang="it-IT" sz="1500" dirty="0" smtClean="0">
                <a:latin typeface="Calibri" panose="020F0502020204030204" pitchFamily="34" charset="0"/>
              </a:rPr>
              <a:t> registrata raggiunge un livello molto elevato (7,3 in media ponderata - ovvero pesata sull’importanza attribuita) con oltre il 77% della clientela che da un voto sopra il 7</a:t>
            </a:r>
            <a:endParaRPr lang="it-IT" sz="1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9719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00988" y="6578600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35BD4-6208-4614-BF99-08D7064544F2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07504" y="116632"/>
            <a:ext cx="73661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CAR SHARING</a:t>
            </a:r>
            <a:endParaRPr lang="it-IT" altLang="it-IT" sz="3000" kern="0" dirty="0"/>
          </a:p>
        </p:txBody>
      </p:sp>
      <p:pic>
        <p:nvPicPr>
          <p:cNvPr id="5" name="Picture 2" descr="\\actv.local\dfs\VELA\utenti\santoro_g\Customer\Car Sharing - 2015\Logo Venezia Car Sha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504" y="44677"/>
            <a:ext cx="1188000" cy="32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908719"/>
            <a:ext cx="6208655" cy="3725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Arco 12"/>
          <p:cNvSpPr/>
          <p:nvPr/>
        </p:nvSpPr>
        <p:spPr>
          <a:xfrm>
            <a:off x="936000" y="908719"/>
            <a:ext cx="1440160" cy="2592289"/>
          </a:xfrm>
          <a:prstGeom prst="arc">
            <a:avLst>
              <a:gd name="adj1" fmla="val 14782514"/>
              <a:gd name="adj2" fmla="val 5723080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Arco 18"/>
          <p:cNvSpPr/>
          <p:nvPr/>
        </p:nvSpPr>
        <p:spPr>
          <a:xfrm rot="14920091">
            <a:off x="2798578" y="1827212"/>
            <a:ext cx="3602975" cy="1591356"/>
          </a:xfrm>
          <a:custGeom>
            <a:avLst/>
            <a:gdLst>
              <a:gd name="connsiteX0" fmla="*/ 1617853 w 3600400"/>
              <a:gd name="connsiteY0" fmla="*/ 1364635 h 1368153"/>
              <a:gd name="connsiteX1" fmla="*/ 221995 w 3600400"/>
              <a:gd name="connsiteY1" fmla="*/ 354989 h 1368153"/>
              <a:gd name="connsiteX2" fmla="*/ 1902973 w 3600400"/>
              <a:gd name="connsiteY2" fmla="*/ 1115 h 1368153"/>
              <a:gd name="connsiteX3" fmla="*/ 3548354 w 3600400"/>
              <a:gd name="connsiteY3" fmla="*/ 847380 h 1368153"/>
              <a:gd name="connsiteX4" fmla="*/ 1800200 w 3600400"/>
              <a:gd name="connsiteY4" fmla="*/ 684077 h 1368153"/>
              <a:gd name="connsiteX5" fmla="*/ 1617853 w 3600400"/>
              <a:gd name="connsiteY5" fmla="*/ 1364635 h 1368153"/>
              <a:gd name="connsiteX0" fmla="*/ 1617853 w 3600400"/>
              <a:gd name="connsiteY0" fmla="*/ 1364635 h 1368153"/>
              <a:gd name="connsiteX1" fmla="*/ 221995 w 3600400"/>
              <a:gd name="connsiteY1" fmla="*/ 354989 h 1368153"/>
              <a:gd name="connsiteX2" fmla="*/ 1902973 w 3600400"/>
              <a:gd name="connsiteY2" fmla="*/ 1115 h 1368153"/>
              <a:gd name="connsiteX3" fmla="*/ 3548354 w 3600400"/>
              <a:gd name="connsiteY3" fmla="*/ 847380 h 1368153"/>
              <a:gd name="connsiteX0" fmla="*/ 1619691 w 3602975"/>
              <a:gd name="connsiteY0" fmla="*/ 1364640 h 1539205"/>
              <a:gd name="connsiteX1" fmla="*/ 223833 w 3602975"/>
              <a:gd name="connsiteY1" fmla="*/ 354994 h 1539205"/>
              <a:gd name="connsiteX2" fmla="*/ 1904811 w 3602975"/>
              <a:gd name="connsiteY2" fmla="*/ 1120 h 1539205"/>
              <a:gd name="connsiteX3" fmla="*/ 3550192 w 3602975"/>
              <a:gd name="connsiteY3" fmla="*/ 847385 h 1539205"/>
              <a:gd name="connsiteX4" fmla="*/ 1802038 w 3602975"/>
              <a:gd name="connsiteY4" fmla="*/ 684082 h 1539205"/>
              <a:gd name="connsiteX5" fmla="*/ 1619691 w 3602975"/>
              <a:gd name="connsiteY5" fmla="*/ 1364640 h 1539205"/>
              <a:gd name="connsiteX0" fmla="*/ 1619691 w 3602975"/>
              <a:gd name="connsiteY0" fmla="*/ 1364640 h 1539205"/>
              <a:gd name="connsiteX1" fmla="*/ 1611716 w 3602975"/>
              <a:gd name="connsiteY1" fmla="*/ 1357145 h 1539205"/>
              <a:gd name="connsiteX2" fmla="*/ 1904811 w 3602975"/>
              <a:gd name="connsiteY2" fmla="*/ 1120 h 1539205"/>
              <a:gd name="connsiteX3" fmla="*/ 3550192 w 3602975"/>
              <a:gd name="connsiteY3" fmla="*/ 847385 h 1539205"/>
              <a:gd name="connsiteX0" fmla="*/ 1619691 w 3602975"/>
              <a:gd name="connsiteY0" fmla="*/ 1364640 h 1591356"/>
              <a:gd name="connsiteX1" fmla="*/ 223833 w 3602975"/>
              <a:gd name="connsiteY1" fmla="*/ 354994 h 1591356"/>
              <a:gd name="connsiteX2" fmla="*/ 1904811 w 3602975"/>
              <a:gd name="connsiteY2" fmla="*/ 1120 h 1591356"/>
              <a:gd name="connsiteX3" fmla="*/ 3550192 w 3602975"/>
              <a:gd name="connsiteY3" fmla="*/ 847385 h 1591356"/>
              <a:gd name="connsiteX4" fmla="*/ 1802038 w 3602975"/>
              <a:gd name="connsiteY4" fmla="*/ 684082 h 1591356"/>
              <a:gd name="connsiteX5" fmla="*/ 1619691 w 3602975"/>
              <a:gd name="connsiteY5" fmla="*/ 1364640 h 1591356"/>
              <a:gd name="connsiteX0" fmla="*/ 1619691 w 3602975"/>
              <a:gd name="connsiteY0" fmla="*/ 1364640 h 1591356"/>
              <a:gd name="connsiteX1" fmla="*/ 1611716 w 3602975"/>
              <a:gd name="connsiteY1" fmla="*/ 1357145 h 1591356"/>
              <a:gd name="connsiteX2" fmla="*/ 1904811 w 3602975"/>
              <a:gd name="connsiteY2" fmla="*/ 1120 h 1591356"/>
              <a:gd name="connsiteX3" fmla="*/ 3550192 w 3602975"/>
              <a:gd name="connsiteY3" fmla="*/ 847385 h 1591356"/>
              <a:gd name="connsiteX0" fmla="*/ 1619691 w 3602975"/>
              <a:gd name="connsiteY0" fmla="*/ 1364640 h 1591356"/>
              <a:gd name="connsiteX1" fmla="*/ 223833 w 3602975"/>
              <a:gd name="connsiteY1" fmla="*/ 354994 h 1591356"/>
              <a:gd name="connsiteX2" fmla="*/ 1904811 w 3602975"/>
              <a:gd name="connsiteY2" fmla="*/ 1120 h 1591356"/>
              <a:gd name="connsiteX3" fmla="*/ 3550192 w 3602975"/>
              <a:gd name="connsiteY3" fmla="*/ 847385 h 1591356"/>
              <a:gd name="connsiteX4" fmla="*/ 1802038 w 3602975"/>
              <a:gd name="connsiteY4" fmla="*/ 684082 h 1591356"/>
              <a:gd name="connsiteX5" fmla="*/ 1619691 w 3602975"/>
              <a:gd name="connsiteY5" fmla="*/ 1364640 h 1591356"/>
              <a:gd name="connsiteX0" fmla="*/ 1619691 w 3602975"/>
              <a:gd name="connsiteY0" fmla="*/ 1364640 h 1591356"/>
              <a:gd name="connsiteX1" fmla="*/ 1611716 w 3602975"/>
              <a:gd name="connsiteY1" fmla="*/ 1357145 h 1591356"/>
              <a:gd name="connsiteX2" fmla="*/ 1904811 w 3602975"/>
              <a:gd name="connsiteY2" fmla="*/ 1120 h 1591356"/>
              <a:gd name="connsiteX3" fmla="*/ 3503626 w 3602975"/>
              <a:gd name="connsiteY3" fmla="*/ 992809 h 1591356"/>
              <a:gd name="connsiteX0" fmla="*/ 1619691 w 3602975"/>
              <a:gd name="connsiteY0" fmla="*/ 1364640 h 1591356"/>
              <a:gd name="connsiteX1" fmla="*/ 223833 w 3602975"/>
              <a:gd name="connsiteY1" fmla="*/ 354994 h 1591356"/>
              <a:gd name="connsiteX2" fmla="*/ 1904811 w 3602975"/>
              <a:gd name="connsiteY2" fmla="*/ 1120 h 1591356"/>
              <a:gd name="connsiteX3" fmla="*/ 3550192 w 3602975"/>
              <a:gd name="connsiteY3" fmla="*/ 847385 h 1591356"/>
              <a:gd name="connsiteX4" fmla="*/ 1768490 w 3602975"/>
              <a:gd name="connsiteY4" fmla="*/ 691432 h 1591356"/>
              <a:gd name="connsiteX5" fmla="*/ 1619691 w 3602975"/>
              <a:gd name="connsiteY5" fmla="*/ 1364640 h 1591356"/>
              <a:gd name="connsiteX0" fmla="*/ 1619691 w 3602975"/>
              <a:gd name="connsiteY0" fmla="*/ 1364640 h 1591356"/>
              <a:gd name="connsiteX1" fmla="*/ 1611716 w 3602975"/>
              <a:gd name="connsiteY1" fmla="*/ 1357145 h 1591356"/>
              <a:gd name="connsiteX2" fmla="*/ 1904811 w 3602975"/>
              <a:gd name="connsiteY2" fmla="*/ 1120 h 1591356"/>
              <a:gd name="connsiteX3" fmla="*/ 3503626 w 3602975"/>
              <a:gd name="connsiteY3" fmla="*/ 992809 h 159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2975" h="1591356" stroke="0" extrusionOk="0">
                <a:moveTo>
                  <a:pt x="1619691" y="1364640"/>
                </a:moveTo>
                <a:cubicBezTo>
                  <a:pt x="337400" y="1315028"/>
                  <a:pt x="-396225" y="784385"/>
                  <a:pt x="223833" y="354994"/>
                </a:cubicBezTo>
                <a:cubicBezTo>
                  <a:pt x="557759" y="123749"/>
                  <a:pt x="1211807" y="-13939"/>
                  <a:pt x="1904811" y="1120"/>
                </a:cubicBezTo>
                <a:cubicBezTo>
                  <a:pt x="3029109" y="25550"/>
                  <a:pt x="3819024" y="431826"/>
                  <a:pt x="3550192" y="847385"/>
                </a:cubicBezTo>
                <a:lnTo>
                  <a:pt x="1768490" y="691432"/>
                </a:lnTo>
                <a:lnTo>
                  <a:pt x="1619691" y="1364640"/>
                </a:lnTo>
                <a:close/>
              </a:path>
              <a:path w="3602975" h="1591356" fill="none">
                <a:moveTo>
                  <a:pt x="1619691" y="1364640"/>
                </a:moveTo>
                <a:cubicBezTo>
                  <a:pt x="337400" y="1315028"/>
                  <a:pt x="2131116" y="1904020"/>
                  <a:pt x="1611716" y="1357145"/>
                </a:cubicBezTo>
                <a:cubicBezTo>
                  <a:pt x="1204663" y="928560"/>
                  <a:pt x="1211807" y="-13939"/>
                  <a:pt x="1904811" y="1120"/>
                </a:cubicBezTo>
                <a:cubicBezTo>
                  <a:pt x="3029109" y="25550"/>
                  <a:pt x="3772458" y="577250"/>
                  <a:pt x="3503626" y="992809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Arco 26"/>
          <p:cNvSpPr/>
          <p:nvPr/>
        </p:nvSpPr>
        <p:spPr>
          <a:xfrm rot="20698226">
            <a:off x="2321329" y="1059619"/>
            <a:ext cx="1296000" cy="2169813"/>
          </a:xfrm>
          <a:custGeom>
            <a:avLst/>
            <a:gdLst>
              <a:gd name="connsiteX0" fmla="*/ 52007 w 1210327"/>
              <a:gd name="connsiteY0" fmla="*/ 1905998 h 2712055"/>
              <a:gd name="connsiteX1" fmla="*/ 11801 w 1210327"/>
              <a:gd name="connsiteY1" fmla="*/ 1089543 h 2712055"/>
              <a:gd name="connsiteX2" fmla="*/ 680505 w 1210327"/>
              <a:gd name="connsiteY2" fmla="*/ 10549 h 2712055"/>
              <a:gd name="connsiteX3" fmla="*/ 1204228 w 1210327"/>
              <a:gd name="connsiteY3" fmla="*/ 1163974 h 2712055"/>
              <a:gd name="connsiteX4" fmla="*/ 1134087 w 1210327"/>
              <a:gd name="connsiteY4" fmla="*/ 2014920 h 2712055"/>
              <a:gd name="connsiteX5" fmla="*/ 605164 w 1210327"/>
              <a:gd name="connsiteY5" fmla="*/ 1356028 h 2712055"/>
              <a:gd name="connsiteX6" fmla="*/ 52007 w 1210327"/>
              <a:gd name="connsiteY6" fmla="*/ 1905998 h 2712055"/>
              <a:gd name="connsiteX0" fmla="*/ 52007 w 1210327"/>
              <a:gd name="connsiteY0" fmla="*/ 1905998 h 2712055"/>
              <a:gd name="connsiteX1" fmla="*/ 11801 w 1210327"/>
              <a:gd name="connsiteY1" fmla="*/ 1089543 h 2712055"/>
              <a:gd name="connsiteX2" fmla="*/ 680505 w 1210327"/>
              <a:gd name="connsiteY2" fmla="*/ 10549 h 2712055"/>
              <a:gd name="connsiteX3" fmla="*/ 1204228 w 1210327"/>
              <a:gd name="connsiteY3" fmla="*/ 1163974 h 2712055"/>
              <a:gd name="connsiteX4" fmla="*/ 1134087 w 1210327"/>
              <a:gd name="connsiteY4" fmla="*/ 2014920 h 2712055"/>
              <a:gd name="connsiteX0" fmla="*/ 112695 w 1271017"/>
              <a:gd name="connsiteY0" fmla="*/ 1906114 h 2057560"/>
              <a:gd name="connsiteX1" fmla="*/ 72489 w 1271017"/>
              <a:gd name="connsiteY1" fmla="*/ 1089659 h 2057560"/>
              <a:gd name="connsiteX2" fmla="*/ 741193 w 1271017"/>
              <a:gd name="connsiteY2" fmla="*/ 10665 h 2057560"/>
              <a:gd name="connsiteX3" fmla="*/ 1264916 w 1271017"/>
              <a:gd name="connsiteY3" fmla="*/ 1164090 h 2057560"/>
              <a:gd name="connsiteX4" fmla="*/ 1194775 w 1271017"/>
              <a:gd name="connsiteY4" fmla="*/ 2015036 h 2057560"/>
              <a:gd name="connsiteX5" fmla="*/ 665852 w 1271017"/>
              <a:gd name="connsiteY5" fmla="*/ 1356144 h 2057560"/>
              <a:gd name="connsiteX6" fmla="*/ 112695 w 1271017"/>
              <a:gd name="connsiteY6" fmla="*/ 1906114 h 2057560"/>
              <a:gd name="connsiteX0" fmla="*/ 52306 w 1271017"/>
              <a:gd name="connsiteY0" fmla="*/ 2057560 h 2057560"/>
              <a:gd name="connsiteX1" fmla="*/ 72489 w 1271017"/>
              <a:gd name="connsiteY1" fmla="*/ 1089659 h 2057560"/>
              <a:gd name="connsiteX2" fmla="*/ 741193 w 1271017"/>
              <a:gd name="connsiteY2" fmla="*/ 10665 h 2057560"/>
              <a:gd name="connsiteX3" fmla="*/ 1264916 w 1271017"/>
              <a:gd name="connsiteY3" fmla="*/ 1164090 h 2057560"/>
              <a:gd name="connsiteX4" fmla="*/ 1194775 w 1271017"/>
              <a:gd name="connsiteY4" fmla="*/ 2015036 h 2057560"/>
              <a:gd name="connsiteX0" fmla="*/ 77319 w 1235641"/>
              <a:gd name="connsiteY0" fmla="*/ 1928443 h 2079889"/>
              <a:gd name="connsiteX1" fmla="*/ 37113 w 1235641"/>
              <a:gd name="connsiteY1" fmla="*/ 1111988 h 2079889"/>
              <a:gd name="connsiteX2" fmla="*/ 705817 w 1235641"/>
              <a:gd name="connsiteY2" fmla="*/ 32994 h 2079889"/>
              <a:gd name="connsiteX3" fmla="*/ 1229540 w 1235641"/>
              <a:gd name="connsiteY3" fmla="*/ 1186419 h 2079889"/>
              <a:gd name="connsiteX4" fmla="*/ 1159399 w 1235641"/>
              <a:gd name="connsiteY4" fmla="*/ 2037365 h 2079889"/>
              <a:gd name="connsiteX5" fmla="*/ 630476 w 1235641"/>
              <a:gd name="connsiteY5" fmla="*/ 1378473 h 2079889"/>
              <a:gd name="connsiteX6" fmla="*/ 77319 w 1235641"/>
              <a:gd name="connsiteY6" fmla="*/ 1928443 h 2079889"/>
              <a:gd name="connsiteX0" fmla="*/ 16930 w 1235641"/>
              <a:gd name="connsiteY0" fmla="*/ 2079889 h 2079889"/>
              <a:gd name="connsiteX1" fmla="*/ 149878 w 1235641"/>
              <a:gd name="connsiteY1" fmla="*/ 471624 h 2079889"/>
              <a:gd name="connsiteX2" fmla="*/ 705817 w 1235641"/>
              <a:gd name="connsiteY2" fmla="*/ 32994 h 2079889"/>
              <a:gd name="connsiteX3" fmla="*/ 1229540 w 1235641"/>
              <a:gd name="connsiteY3" fmla="*/ 1186419 h 2079889"/>
              <a:gd name="connsiteX4" fmla="*/ 1159399 w 1235641"/>
              <a:gd name="connsiteY4" fmla="*/ 2037365 h 2079889"/>
              <a:gd name="connsiteX0" fmla="*/ 77319 w 1306799"/>
              <a:gd name="connsiteY0" fmla="*/ 1924827 h 2076273"/>
              <a:gd name="connsiteX1" fmla="*/ 37113 w 1306799"/>
              <a:gd name="connsiteY1" fmla="*/ 1108372 h 2076273"/>
              <a:gd name="connsiteX2" fmla="*/ 705817 w 1306799"/>
              <a:gd name="connsiteY2" fmla="*/ 29378 h 2076273"/>
              <a:gd name="connsiteX3" fmla="*/ 1229540 w 1306799"/>
              <a:gd name="connsiteY3" fmla="*/ 1182803 h 2076273"/>
              <a:gd name="connsiteX4" fmla="*/ 1159399 w 1306799"/>
              <a:gd name="connsiteY4" fmla="*/ 2033749 h 2076273"/>
              <a:gd name="connsiteX5" fmla="*/ 630476 w 1306799"/>
              <a:gd name="connsiteY5" fmla="*/ 1374857 h 2076273"/>
              <a:gd name="connsiteX6" fmla="*/ 77319 w 1306799"/>
              <a:gd name="connsiteY6" fmla="*/ 1924827 h 2076273"/>
              <a:gd name="connsiteX0" fmla="*/ 16930 w 1306799"/>
              <a:gd name="connsiteY0" fmla="*/ 2076273 h 2076273"/>
              <a:gd name="connsiteX1" fmla="*/ 149878 w 1306799"/>
              <a:gd name="connsiteY1" fmla="*/ 468008 h 2076273"/>
              <a:gd name="connsiteX2" fmla="*/ 705817 w 1306799"/>
              <a:gd name="connsiteY2" fmla="*/ 29378 h 2076273"/>
              <a:gd name="connsiteX3" fmla="*/ 1304495 w 1306799"/>
              <a:gd name="connsiteY3" fmla="*/ 1124030 h 2076273"/>
              <a:gd name="connsiteX4" fmla="*/ 1159399 w 1306799"/>
              <a:gd name="connsiteY4" fmla="*/ 2033749 h 2076273"/>
              <a:gd name="connsiteX0" fmla="*/ 77319 w 1306668"/>
              <a:gd name="connsiteY0" fmla="*/ 1924827 h 2169947"/>
              <a:gd name="connsiteX1" fmla="*/ 37113 w 1306668"/>
              <a:gd name="connsiteY1" fmla="*/ 1108372 h 2169947"/>
              <a:gd name="connsiteX2" fmla="*/ 705817 w 1306668"/>
              <a:gd name="connsiteY2" fmla="*/ 29378 h 2169947"/>
              <a:gd name="connsiteX3" fmla="*/ 1229540 w 1306668"/>
              <a:gd name="connsiteY3" fmla="*/ 1182803 h 2169947"/>
              <a:gd name="connsiteX4" fmla="*/ 1159399 w 1306668"/>
              <a:gd name="connsiteY4" fmla="*/ 2033749 h 2169947"/>
              <a:gd name="connsiteX5" fmla="*/ 630476 w 1306668"/>
              <a:gd name="connsiteY5" fmla="*/ 1374857 h 2169947"/>
              <a:gd name="connsiteX6" fmla="*/ 77319 w 1306668"/>
              <a:gd name="connsiteY6" fmla="*/ 1924827 h 2169947"/>
              <a:gd name="connsiteX0" fmla="*/ 16930 w 1306668"/>
              <a:gd name="connsiteY0" fmla="*/ 2076273 h 2169947"/>
              <a:gd name="connsiteX1" fmla="*/ 149878 w 1306668"/>
              <a:gd name="connsiteY1" fmla="*/ 468008 h 2169947"/>
              <a:gd name="connsiteX2" fmla="*/ 705817 w 1306668"/>
              <a:gd name="connsiteY2" fmla="*/ 29378 h 2169947"/>
              <a:gd name="connsiteX3" fmla="*/ 1304495 w 1306668"/>
              <a:gd name="connsiteY3" fmla="*/ 1124030 h 2169947"/>
              <a:gd name="connsiteX4" fmla="*/ 1152417 w 1306668"/>
              <a:gd name="connsiteY4" fmla="*/ 2169947 h 2169947"/>
              <a:gd name="connsiteX0" fmla="*/ 110737 w 1340086"/>
              <a:gd name="connsiteY0" fmla="*/ 1924693 h 2169813"/>
              <a:gd name="connsiteX1" fmla="*/ 70531 w 1340086"/>
              <a:gd name="connsiteY1" fmla="*/ 1108238 h 2169813"/>
              <a:gd name="connsiteX2" fmla="*/ 739235 w 1340086"/>
              <a:gd name="connsiteY2" fmla="*/ 29244 h 2169813"/>
              <a:gd name="connsiteX3" fmla="*/ 1262958 w 1340086"/>
              <a:gd name="connsiteY3" fmla="*/ 1182669 h 2169813"/>
              <a:gd name="connsiteX4" fmla="*/ 1192817 w 1340086"/>
              <a:gd name="connsiteY4" fmla="*/ 2033615 h 2169813"/>
              <a:gd name="connsiteX5" fmla="*/ 663894 w 1340086"/>
              <a:gd name="connsiteY5" fmla="*/ 1374723 h 2169813"/>
              <a:gd name="connsiteX6" fmla="*/ 110737 w 1340086"/>
              <a:gd name="connsiteY6" fmla="*/ 1924693 h 2169813"/>
              <a:gd name="connsiteX0" fmla="*/ 13551 w 1340086"/>
              <a:gd name="connsiteY0" fmla="*/ 2066259 h 2169813"/>
              <a:gd name="connsiteX1" fmla="*/ 183296 w 1340086"/>
              <a:gd name="connsiteY1" fmla="*/ 467874 h 2169813"/>
              <a:gd name="connsiteX2" fmla="*/ 739235 w 1340086"/>
              <a:gd name="connsiteY2" fmla="*/ 29244 h 2169813"/>
              <a:gd name="connsiteX3" fmla="*/ 1337913 w 1340086"/>
              <a:gd name="connsiteY3" fmla="*/ 1123896 h 2169813"/>
              <a:gd name="connsiteX4" fmla="*/ 1185835 w 1340086"/>
              <a:gd name="connsiteY4" fmla="*/ 2169813 h 216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0086" h="2169813" stroke="0" extrusionOk="0">
                <a:moveTo>
                  <a:pt x="110737" y="1924693"/>
                </a:moveTo>
                <a:cubicBezTo>
                  <a:pt x="59987" y="1668401"/>
                  <a:pt x="45940" y="1383159"/>
                  <a:pt x="70531" y="1108238"/>
                </a:cubicBezTo>
                <a:cubicBezTo>
                  <a:pt x="132847" y="411544"/>
                  <a:pt x="424601" y="-59217"/>
                  <a:pt x="739235" y="29244"/>
                </a:cubicBezTo>
                <a:cubicBezTo>
                  <a:pt x="1009860" y="105332"/>
                  <a:pt x="1224329" y="577667"/>
                  <a:pt x="1262958" y="1182669"/>
                </a:cubicBezTo>
                <a:cubicBezTo>
                  <a:pt x="1281679" y="1475870"/>
                  <a:pt x="1257043" y="1774743"/>
                  <a:pt x="1192817" y="2033615"/>
                </a:cubicBezTo>
                <a:lnTo>
                  <a:pt x="663894" y="1374723"/>
                </a:lnTo>
                <a:lnTo>
                  <a:pt x="110737" y="1924693"/>
                </a:lnTo>
                <a:close/>
              </a:path>
              <a:path w="1340086" h="2169813" fill="none">
                <a:moveTo>
                  <a:pt x="13551" y="2066259"/>
                </a:moveTo>
                <a:cubicBezTo>
                  <a:pt x="-37199" y="1809967"/>
                  <a:pt x="62349" y="807376"/>
                  <a:pt x="183296" y="467874"/>
                </a:cubicBezTo>
                <a:cubicBezTo>
                  <a:pt x="304243" y="128372"/>
                  <a:pt x="546799" y="-80093"/>
                  <a:pt x="739235" y="29244"/>
                </a:cubicBezTo>
                <a:cubicBezTo>
                  <a:pt x="931671" y="138581"/>
                  <a:pt x="1299284" y="518894"/>
                  <a:pt x="1337913" y="1123896"/>
                </a:cubicBezTo>
                <a:cubicBezTo>
                  <a:pt x="1356634" y="1417097"/>
                  <a:pt x="1250061" y="1910941"/>
                  <a:pt x="1185835" y="2169813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9" name="Gruppo 28"/>
          <p:cNvGrpSpPr/>
          <p:nvPr/>
        </p:nvGrpSpPr>
        <p:grpSpPr>
          <a:xfrm>
            <a:off x="5148064" y="2420888"/>
            <a:ext cx="1224136" cy="706058"/>
            <a:chOff x="6516216" y="1916832"/>
            <a:chExt cx="1224136" cy="706058"/>
          </a:xfrm>
        </p:grpSpPr>
        <p:sp>
          <p:nvSpPr>
            <p:cNvPr id="28" name="Rettangolo 27"/>
            <p:cNvSpPr/>
            <p:nvPr/>
          </p:nvSpPr>
          <p:spPr>
            <a:xfrm>
              <a:off x="6516216" y="1916832"/>
              <a:ext cx="1224136" cy="7060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6660284" y="2048843"/>
              <a:ext cx="936000" cy="442035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it-IT" sz="12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AREA DI</a:t>
              </a:r>
            </a:p>
            <a:p>
              <a:pPr algn="ctr"/>
              <a:r>
                <a:rPr lang="it-IT" sz="12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ECCELLENZA</a:t>
              </a:r>
              <a:endParaRPr lang="it-IT" sz="12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34" name="CasellaDiTesto 33"/>
          <p:cNvSpPr txBox="1"/>
          <p:nvPr/>
        </p:nvSpPr>
        <p:spPr>
          <a:xfrm>
            <a:off x="683568" y="1844824"/>
            <a:ext cx="612000" cy="442035"/>
          </a:xfrm>
          <a:prstGeom prst="rect">
            <a:avLst/>
          </a:prstGeom>
          <a:solidFill>
            <a:srgbClr val="0070C0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it-IT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AREA</a:t>
            </a:r>
          </a:p>
          <a:p>
            <a:pPr algn="ctr"/>
            <a:r>
              <a:rPr lang="it-IT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CRITICA</a:t>
            </a:r>
            <a:endParaRPr lang="it-IT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2483768" y="3356910"/>
            <a:ext cx="1224000" cy="442035"/>
          </a:xfrm>
          <a:prstGeom prst="rect">
            <a:avLst/>
          </a:prstGeom>
          <a:solidFill>
            <a:srgbClr val="0070C0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it-IT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AREA DI</a:t>
            </a:r>
          </a:p>
          <a:p>
            <a:pPr algn="ctr"/>
            <a:r>
              <a:rPr lang="it-IT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MANTENIMENTO</a:t>
            </a:r>
            <a:endParaRPr lang="it-IT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1043608" y="5373216"/>
            <a:ext cx="7776864" cy="13006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1500" dirty="0" smtClean="0">
                <a:latin typeface="Calibri" panose="020F0502020204030204" pitchFamily="34" charset="0"/>
              </a:rPr>
              <a:t>pur all’interno di un contesto generale comunque positivo, si evidenziano tre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criticità</a:t>
            </a:r>
            <a:r>
              <a:rPr lang="it-IT" sz="15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sz="1500" dirty="0" smtClean="0">
                <a:latin typeface="Calibri" panose="020F0502020204030204" pitchFamily="34" charset="0"/>
              </a:rPr>
              <a:t>su cui intervenire: la disponibilità di autovetture (uno dei fattori maggiormente importante per la clientela) la pulizia delle autovetture ed i tempi necessari per la prenotazione telefonica</a:t>
            </a:r>
            <a:endParaRPr lang="it-IT" sz="100" dirty="0">
              <a:latin typeface="Calibri" panose="020F0502020204030204" pitchFamily="34" charset="0"/>
            </a:endParaRPr>
          </a:p>
          <a:p>
            <a:pPr algn="r"/>
            <a:endParaRPr lang="it-IT" sz="400" dirty="0" smtClean="0">
              <a:latin typeface="Calibri" panose="020F0502020204030204" pitchFamily="34" charset="0"/>
            </a:endParaRPr>
          </a:p>
          <a:p>
            <a:pPr algn="r"/>
            <a:r>
              <a:rPr lang="it-IT" sz="1500" dirty="0" smtClean="0">
                <a:latin typeface="Calibri" panose="020F0502020204030204" pitchFamily="34" charset="0"/>
              </a:rPr>
              <a:t> emerge l’importanza attribuita ed il livello di soddisfazione associati a fattori che hanno all’interno una forte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componente umana </a:t>
            </a:r>
            <a:r>
              <a:rPr lang="it-IT" sz="1500" dirty="0" smtClean="0">
                <a:latin typeface="Calibri" panose="020F0502020204030204" pitchFamily="34" charset="0"/>
              </a:rPr>
              <a:t>(capacità, competenza e cortesia degli operatori)</a:t>
            </a:r>
            <a:endParaRPr lang="it-IT" sz="1500" dirty="0">
              <a:latin typeface="Calibri" panose="020F0502020204030204" pitchFamily="34" charset="0"/>
            </a:endParaRPr>
          </a:p>
        </p:txBody>
      </p:sp>
      <p:sp>
        <p:nvSpPr>
          <p:cNvPr id="39" name="Triangolo isoscele 38"/>
          <p:cNvSpPr/>
          <p:nvPr/>
        </p:nvSpPr>
        <p:spPr>
          <a:xfrm>
            <a:off x="1007680" y="5229199"/>
            <a:ext cx="684000" cy="1444699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069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5663</TotalTime>
  <Words>2910</Words>
  <Application>Microsoft Office PowerPoint</Application>
  <PresentationFormat>Presentazione su schermo (4:3)</PresentationFormat>
  <Paragraphs>1224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Actv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rizzardini_a</dc:creator>
  <cp:lastModifiedBy>Bordenca Claudia - AVM S.p.A.</cp:lastModifiedBy>
  <cp:revision>370</cp:revision>
  <cp:lastPrinted>2015-09-25T09:36:07Z</cp:lastPrinted>
  <dcterms:created xsi:type="dcterms:W3CDTF">2013-10-03T13:58:22Z</dcterms:created>
  <dcterms:modified xsi:type="dcterms:W3CDTF">2015-09-25T13:31:00Z</dcterms:modified>
</cp:coreProperties>
</file>