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9" r:id="rId2"/>
    <p:sldId id="327" r:id="rId3"/>
    <p:sldId id="328" r:id="rId4"/>
    <p:sldId id="329" r:id="rId5"/>
    <p:sldId id="326" r:id="rId6"/>
    <p:sldId id="320" r:id="rId7"/>
    <p:sldId id="321" r:id="rId8"/>
    <p:sldId id="330" r:id="rId9"/>
    <p:sldId id="331" r:id="rId10"/>
    <p:sldId id="332" r:id="rId11"/>
    <p:sldId id="333" r:id="rId12"/>
    <p:sldId id="334" r:id="rId13"/>
    <p:sldId id="296" r:id="rId14"/>
  </p:sldIdLst>
  <p:sldSz cx="9144000" cy="6858000" type="screen4x3"/>
  <p:notesSz cx="6858000" cy="99472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50"/>
    <a:srgbClr val="0065A6"/>
    <a:srgbClr val="56A84C"/>
    <a:srgbClr val="FFFFFF"/>
    <a:srgbClr val="CCEC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9512" autoAdjust="0"/>
  </p:normalViewPr>
  <p:slideViewPr>
    <p:cSldViewPr>
      <p:cViewPr>
        <p:scale>
          <a:sx n="100" d="100"/>
          <a:sy n="100" d="100"/>
        </p:scale>
        <p:origin x="-18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74D019-BB9F-4CD8-842D-A05219CCC2B5}" type="datetimeFigureOut">
              <a:rPr lang="it-IT"/>
              <a:pPr>
                <a:defRPr/>
              </a:pPr>
              <a:t>07/07/2015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434AE-A278-4DDD-9C65-586FE5E6D2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6460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F6F50B-26FD-46BA-9760-39604C0166C9}" type="datetimeFigureOut">
              <a:rPr lang="it-IT"/>
              <a:pPr>
                <a:defRPr/>
              </a:pPr>
              <a:t>07/07/2015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5955BD5-296B-4616-8790-0B0283430F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83333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74904" y="6337126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7D93A-A79B-497F-8531-9F5FD42F75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401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65DFB-CFE0-4F9A-AE8A-49F3A83991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5416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58FD9-B8D3-43C5-BF3B-4B7ACC5C457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97234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93F50-8B1E-49E4-8E3D-331AB1340C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57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8B581-FCA4-4F0E-BADD-859DB0B3CA1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6923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B3CB3-20CF-4DCC-9C7F-A5EA35579C3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2005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59400-32BE-407D-A694-0C5D4F82257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6820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AD701-B9CB-4C29-AA3C-ABC1542CA58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37016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24BE2-328B-41D0-878B-CF56F10FDF5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7215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3C505-5FFB-4AAA-AF5F-759A99FE47B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0737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A5EB-CBCC-4B37-B47D-E3FB6564783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9113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61137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E2F1E7F-57DF-457D-BF2B-72AA1977A8A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6" descr="\\Vms15\venezia marketing\CHIAVETTA MATERIALI B2B\Fonti\Logo Vela 2014_tras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661247"/>
            <a:ext cx="1911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 bwMode="auto">
          <a:xfrm>
            <a:off x="608012" y="1556792"/>
            <a:ext cx="7924428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it-IT" altLang="it-IT" sz="3400" kern="0" dirty="0" smtClean="0">
                <a:solidFill>
                  <a:schemeClr val="tx1"/>
                </a:solidFill>
                <a:latin typeface="+mn-lt"/>
              </a:rPr>
              <a:t>INDAGINE CUSTOMER SATISFACTION, 2015</a:t>
            </a:r>
          </a:p>
          <a:p>
            <a:pPr algn="l" eaLnBrk="1" hangingPunct="1">
              <a:defRPr/>
            </a:pPr>
            <a:endParaRPr lang="it-IT" altLang="it-IT" sz="3600" kern="0" dirty="0" smtClean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defRPr/>
            </a:pPr>
            <a:r>
              <a:rPr lang="it-IT" sz="3600" kern="0" dirty="0" smtClean="0">
                <a:solidFill>
                  <a:schemeClr val="tx1"/>
                </a:solidFill>
                <a:latin typeface="+mn-lt"/>
              </a:rPr>
              <a:t>Servizio: PEOPLE MOVER</a:t>
            </a:r>
          </a:p>
          <a:p>
            <a:pPr algn="l" eaLnBrk="1" hangingPunct="1">
              <a:defRPr/>
            </a:pPr>
            <a:endParaRPr lang="it-IT" sz="1800" kern="0" dirty="0" smtClean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defRPr/>
            </a:pPr>
            <a:r>
              <a:rPr lang="it-IT" sz="1800" kern="0" dirty="0" smtClean="0">
                <a:solidFill>
                  <a:schemeClr val="tx1"/>
                </a:solidFill>
                <a:latin typeface="+mn-lt"/>
              </a:rPr>
              <a:t>Vendite Indirette e </a:t>
            </a:r>
            <a:r>
              <a:rPr lang="it-IT" sz="1800" kern="0" dirty="0">
                <a:solidFill>
                  <a:schemeClr val="tx1"/>
                </a:solidFill>
                <a:latin typeface="+mn-lt"/>
              </a:rPr>
              <a:t>C</a:t>
            </a:r>
            <a:r>
              <a:rPr lang="it-IT" sz="1800" kern="0" dirty="0" smtClean="0">
                <a:solidFill>
                  <a:schemeClr val="tx1"/>
                </a:solidFill>
                <a:latin typeface="+mn-lt"/>
              </a:rPr>
              <a:t>ustomer Service</a:t>
            </a:r>
          </a:p>
          <a:p>
            <a:pPr algn="l" eaLnBrk="1" hangingPunct="1">
              <a:defRPr/>
            </a:pPr>
            <a:r>
              <a:rPr lang="it-IT" sz="1800" kern="0" dirty="0" smtClean="0">
                <a:solidFill>
                  <a:schemeClr val="tx1"/>
                </a:solidFill>
                <a:latin typeface="+mn-lt"/>
              </a:rPr>
              <a:t>Direzione Vendite e Controlli</a:t>
            </a:r>
          </a:p>
          <a:p>
            <a:pPr algn="l" eaLnBrk="1" hangingPunct="1">
              <a:defRPr/>
            </a:pPr>
            <a:endParaRPr lang="it-IT" sz="1800" kern="0" dirty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defRPr/>
            </a:pPr>
            <a:r>
              <a:rPr lang="it-IT" sz="1800" kern="0" dirty="0">
                <a:solidFill>
                  <a:schemeClr val="tx1"/>
                </a:solidFill>
                <a:latin typeface="+mn-lt"/>
              </a:rPr>
              <a:t>p</a:t>
            </a:r>
            <a:r>
              <a:rPr lang="it-IT" sz="1800" kern="0" dirty="0" smtClean="0">
                <a:solidFill>
                  <a:schemeClr val="tx1"/>
                </a:solidFill>
                <a:latin typeface="+mn-lt"/>
              </a:rPr>
              <a:t>er conto di AVM S.p.A.</a:t>
            </a:r>
            <a:endParaRPr lang="it-IT" sz="1800" kern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2" descr="C:\Users\santoro_g\Desktop\loghi\Logo Avm Holding 201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4648"/>
            <a:ext cx="2053070" cy="77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820472" y="6568653"/>
            <a:ext cx="322709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752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PEOPLE MOVER</a:t>
            </a:r>
            <a:endParaRPr lang="it-IT" altLang="it-IT" sz="3000" kern="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79512" y="908720"/>
            <a:ext cx="8712968" cy="579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200" dirty="0" smtClean="0">
                <a:latin typeface="+mn-lt"/>
              </a:rPr>
              <a:t>Conclusioni (2/3):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+mn-lt"/>
              </a:rPr>
              <a:t>il livello di interscambio people mover / </a:t>
            </a:r>
            <a:r>
              <a:rPr lang="it-IT" dirty="0" err="1" smtClean="0">
                <a:latin typeface="+mn-lt"/>
              </a:rPr>
              <a:t>tpl</a:t>
            </a:r>
            <a:r>
              <a:rPr lang="it-IT" dirty="0" smtClean="0">
                <a:latin typeface="+mn-lt"/>
              </a:rPr>
              <a:t> - tanto per l’utenza occasione     quanto per quella abituale - raggiunge livelli decisamente interessanti e pone il servizio pienamente all’interno della rete di mobilità cittadina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+mn-lt"/>
              </a:rPr>
              <a:t>le destinazioni di viaggio dichiarate così come le modalità di accesso confermano il ruolo del people mover quale mezzo di connessione tra i diversi terminal cittadini - in primis quello automobilistico pubblico e privato (insieme a quello ferroviario e, come sottolineato, crocieristico)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+mn-lt"/>
              </a:rPr>
              <a:t>il livello di soddisfazione è tendenzialmente molto elevato, con </a:t>
            </a:r>
            <a:r>
              <a:rPr lang="it-IT" dirty="0">
                <a:latin typeface="+mn-lt"/>
              </a:rPr>
              <a:t>una percentuale di soddisfatti (voto 6-10) del 94</a:t>
            </a:r>
            <a:r>
              <a:rPr lang="it-IT" dirty="0" smtClean="0">
                <a:latin typeface="+mn-lt"/>
              </a:rPr>
              <a:t>% ed un voto medio di 7,8 - che scende a 7,2 considerando la ponderazione rispetto all’importanza attribuita dagli utenti ai singoli fattori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+mn-lt"/>
              </a:rPr>
              <a:t>al di là del fattore legato alla frequenza delle corse - rispetto alla quale si innestano anche ragionamenti di tipo economico - i tre elementi più critici (voto tra 6 e 7 ed importanza relativamente elevata) risultano essere la segnaletica, le informazioni sul servizio e l’orario di apertura dell’impianto</a:t>
            </a:r>
          </a:p>
        </p:txBody>
      </p:sp>
    </p:spTree>
    <p:extLst>
      <p:ext uri="{BB962C8B-B14F-4D97-AF65-F5344CB8AC3E}">
        <p14:creationId xmlns:p14="http://schemas.microsoft.com/office/powerpoint/2010/main" val="6587585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898706" y="6559128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35BD4-6208-4614-BF99-08D7064544F2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07504" y="116632"/>
            <a:ext cx="7752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PEOPLE MOVER</a:t>
            </a:r>
            <a:endParaRPr lang="it-IT" altLang="it-IT" sz="3000" kern="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79512" y="908720"/>
            <a:ext cx="8712968" cy="405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200" dirty="0" smtClean="0">
                <a:latin typeface="+mn-lt"/>
              </a:rPr>
              <a:t>Conclusioni (3/3):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+mn-lt"/>
              </a:rPr>
              <a:t>al contrario, la presenza fisica degli operatori, pur caratterizzata da un voto medio relativamente basso acquisisce anche un livello di importanza minima per l’utenza facendolo di fatto escludere dagli elementi critici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+mn-lt"/>
              </a:rPr>
              <a:t>l’ottimo riscontro del servizio da parte dell’utenza trova anche riscontro nella probabilità con cui la stessa consiglierebbe il people mover - circa il 95% dichiara come più che probabile una propria indicazione in merito ad amici e conoscenti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+mn-lt"/>
              </a:rPr>
              <a:t>tra i suggerimenti - nelle varie forme raccolte - si evidenzia in particolare la necessità di intervenire sulla segnaletica e sulle informazioni, anche tramite strutture/postazioni ad hoc, nonché un ripensamento della frequenza delle corse ed un’eventuale estensione degli orari di apertura, in particolare al mattino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74938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820472" y="6568653"/>
            <a:ext cx="322709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752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PEOPLE MOVER</a:t>
            </a:r>
            <a:endParaRPr lang="it-IT" altLang="it-IT" sz="3000" kern="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79512" y="908720"/>
            <a:ext cx="8712968" cy="461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200" dirty="0" smtClean="0">
                <a:latin typeface="+mn-lt"/>
              </a:rPr>
              <a:t>Conclusioni - la mappa di posizionamento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13533"/>
            <a:ext cx="8512388" cy="4739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564904"/>
            <a:ext cx="3096344" cy="14208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156177" y="2420888"/>
            <a:ext cx="1440159" cy="565146"/>
          </a:xfrm>
          <a:prstGeom prst="rect">
            <a:avLst/>
          </a:prstGeom>
          <a:solidFill>
            <a:srgbClr val="0070C0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+mn-lt"/>
              </a:rPr>
              <a:t>AREA DI ECCELLENZA</a:t>
            </a:r>
            <a:endParaRPr lang="it-IT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051720" y="2935862"/>
            <a:ext cx="1008111" cy="565146"/>
          </a:xfrm>
          <a:prstGeom prst="rect">
            <a:avLst/>
          </a:prstGeom>
          <a:solidFill>
            <a:srgbClr val="0070C0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+mn-lt"/>
              </a:rPr>
              <a:t>AREA CRITICA</a:t>
            </a:r>
            <a:endParaRPr lang="it-IT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Figura a mano libera 4"/>
          <p:cNvSpPr/>
          <p:nvPr/>
        </p:nvSpPr>
        <p:spPr>
          <a:xfrm>
            <a:off x="2596925" y="3171825"/>
            <a:ext cx="2932216" cy="1753097"/>
          </a:xfrm>
          <a:custGeom>
            <a:avLst/>
            <a:gdLst>
              <a:gd name="connsiteX0" fmla="*/ 811990 w 2820453"/>
              <a:gd name="connsiteY0" fmla="*/ 0 h 1992795"/>
              <a:gd name="connsiteX1" fmla="*/ 2774140 w 2820453"/>
              <a:gd name="connsiteY1" fmla="*/ 571500 h 1992795"/>
              <a:gd name="connsiteX2" fmla="*/ 2040715 w 2820453"/>
              <a:gd name="connsiteY2" fmla="*/ 1990725 h 1992795"/>
              <a:gd name="connsiteX3" fmla="*/ 240490 w 2820453"/>
              <a:gd name="connsiteY3" fmla="*/ 885825 h 1992795"/>
              <a:gd name="connsiteX4" fmla="*/ 69040 w 2820453"/>
              <a:gd name="connsiteY4" fmla="*/ 790575 h 1992795"/>
              <a:gd name="connsiteX0" fmla="*/ 811990 w 2929197"/>
              <a:gd name="connsiteY0" fmla="*/ 0 h 1991117"/>
              <a:gd name="connsiteX1" fmla="*/ 2888440 w 2929197"/>
              <a:gd name="connsiteY1" fmla="*/ 752475 h 1991117"/>
              <a:gd name="connsiteX2" fmla="*/ 2040715 w 2929197"/>
              <a:gd name="connsiteY2" fmla="*/ 1990725 h 1991117"/>
              <a:gd name="connsiteX3" fmla="*/ 240490 w 2929197"/>
              <a:gd name="connsiteY3" fmla="*/ 885825 h 1991117"/>
              <a:gd name="connsiteX4" fmla="*/ 69040 w 2929197"/>
              <a:gd name="connsiteY4" fmla="*/ 790575 h 1991117"/>
              <a:gd name="connsiteX0" fmla="*/ 813025 w 2932216"/>
              <a:gd name="connsiteY0" fmla="*/ 0 h 1753097"/>
              <a:gd name="connsiteX1" fmla="*/ 2889475 w 2932216"/>
              <a:gd name="connsiteY1" fmla="*/ 752475 h 1753097"/>
              <a:gd name="connsiteX2" fmla="*/ 2060800 w 2932216"/>
              <a:gd name="connsiteY2" fmla="*/ 1752600 h 1753097"/>
              <a:gd name="connsiteX3" fmla="*/ 241525 w 2932216"/>
              <a:gd name="connsiteY3" fmla="*/ 885825 h 1753097"/>
              <a:gd name="connsiteX4" fmla="*/ 70075 w 2932216"/>
              <a:gd name="connsiteY4" fmla="*/ 790575 h 175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2216" h="1753097">
                <a:moveTo>
                  <a:pt x="813025" y="0"/>
                </a:moveTo>
                <a:cubicBezTo>
                  <a:pt x="1691706" y="119856"/>
                  <a:pt x="2681513" y="460375"/>
                  <a:pt x="2889475" y="752475"/>
                </a:cubicBezTo>
                <a:cubicBezTo>
                  <a:pt x="3097437" y="1044575"/>
                  <a:pt x="2502125" y="1730375"/>
                  <a:pt x="2060800" y="1752600"/>
                </a:cubicBezTo>
                <a:cubicBezTo>
                  <a:pt x="1619475" y="1774825"/>
                  <a:pt x="573312" y="1046162"/>
                  <a:pt x="241525" y="885825"/>
                </a:cubicBezTo>
                <a:cubicBezTo>
                  <a:pt x="-90262" y="725488"/>
                  <a:pt x="-8506" y="738187"/>
                  <a:pt x="70075" y="790575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6894171" y="4797152"/>
            <a:ext cx="1797729" cy="565146"/>
          </a:xfrm>
          <a:prstGeom prst="rect">
            <a:avLst/>
          </a:prstGeom>
          <a:solidFill>
            <a:srgbClr val="0070C0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+mn-lt"/>
              </a:rPr>
              <a:t>AREA DI MANTENIMENTO</a:t>
            </a:r>
            <a:endParaRPr lang="it-IT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Figura a mano libera 18"/>
          <p:cNvSpPr/>
          <p:nvPr/>
        </p:nvSpPr>
        <p:spPr>
          <a:xfrm rot="11143951">
            <a:off x="5297374" y="3973524"/>
            <a:ext cx="2335469" cy="1664741"/>
          </a:xfrm>
          <a:custGeom>
            <a:avLst/>
            <a:gdLst>
              <a:gd name="connsiteX0" fmla="*/ 811990 w 2820453"/>
              <a:gd name="connsiteY0" fmla="*/ 0 h 1992795"/>
              <a:gd name="connsiteX1" fmla="*/ 2774140 w 2820453"/>
              <a:gd name="connsiteY1" fmla="*/ 571500 h 1992795"/>
              <a:gd name="connsiteX2" fmla="*/ 2040715 w 2820453"/>
              <a:gd name="connsiteY2" fmla="*/ 1990725 h 1992795"/>
              <a:gd name="connsiteX3" fmla="*/ 240490 w 2820453"/>
              <a:gd name="connsiteY3" fmla="*/ 885825 h 1992795"/>
              <a:gd name="connsiteX4" fmla="*/ 69040 w 2820453"/>
              <a:gd name="connsiteY4" fmla="*/ 790575 h 1992795"/>
              <a:gd name="connsiteX0" fmla="*/ 811990 w 2929197"/>
              <a:gd name="connsiteY0" fmla="*/ 0 h 1991117"/>
              <a:gd name="connsiteX1" fmla="*/ 2888440 w 2929197"/>
              <a:gd name="connsiteY1" fmla="*/ 752475 h 1991117"/>
              <a:gd name="connsiteX2" fmla="*/ 2040715 w 2929197"/>
              <a:gd name="connsiteY2" fmla="*/ 1990725 h 1991117"/>
              <a:gd name="connsiteX3" fmla="*/ 240490 w 2929197"/>
              <a:gd name="connsiteY3" fmla="*/ 885825 h 1991117"/>
              <a:gd name="connsiteX4" fmla="*/ 69040 w 2929197"/>
              <a:gd name="connsiteY4" fmla="*/ 790575 h 1991117"/>
              <a:gd name="connsiteX0" fmla="*/ 813025 w 2932216"/>
              <a:gd name="connsiteY0" fmla="*/ 0 h 1753097"/>
              <a:gd name="connsiteX1" fmla="*/ 2889475 w 2932216"/>
              <a:gd name="connsiteY1" fmla="*/ 752475 h 1753097"/>
              <a:gd name="connsiteX2" fmla="*/ 2060800 w 2932216"/>
              <a:gd name="connsiteY2" fmla="*/ 1752600 h 1753097"/>
              <a:gd name="connsiteX3" fmla="*/ 241525 w 2932216"/>
              <a:gd name="connsiteY3" fmla="*/ 885825 h 1753097"/>
              <a:gd name="connsiteX4" fmla="*/ 70075 w 2932216"/>
              <a:gd name="connsiteY4" fmla="*/ 790575 h 1753097"/>
              <a:gd name="connsiteX0" fmla="*/ 1554426 w 2899352"/>
              <a:gd name="connsiteY0" fmla="*/ 0 h 1780810"/>
              <a:gd name="connsiteX1" fmla="*/ 2889475 w 2899352"/>
              <a:gd name="connsiteY1" fmla="*/ 780188 h 1780810"/>
              <a:gd name="connsiteX2" fmla="*/ 2060800 w 2899352"/>
              <a:gd name="connsiteY2" fmla="*/ 1780313 h 1780810"/>
              <a:gd name="connsiteX3" fmla="*/ 241525 w 2899352"/>
              <a:gd name="connsiteY3" fmla="*/ 913538 h 1780810"/>
              <a:gd name="connsiteX4" fmla="*/ 70075 w 2899352"/>
              <a:gd name="connsiteY4" fmla="*/ 818288 h 1780810"/>
              <a:gd name="connsiteX0" fmla="*/ 1472333 w 2817260"/>
              <a:gd name="connsiteY0" fmla="*/ 0 h 1780798"/>
              <a:gd name="connsiteX1" fmla="*/ 2807382 w 2817260"/>
              <a:gd name="connsiteY1" fmla="*/ 780188 h 1780798"/>
              <a:gd name="connsiteX2" fmla="*/ 1978707 w 2817260"/>
              <a:gd name="connsiteY2" fmla="*/ 1780313 h 1780798"/>
              <a:gd name="connsiteX3" fmla="*/ 159432 w 2817260"/>
              <a:gd name="connsiteY3" fmla="*/ 913538 h 1780798"/>
              <a:gd name="connsiteX4" fmla="*/ 145894 w 2817260"/>
              <a:gd name="connsiteY4" fmla="*/ 929215 h 1780798"/>
              <a:gd name="connsiteX0" fmla="*/ 1725750 w 3070677"/>
              <a:gd name="connsiteY0" fmla="*/ 0 h 1780828"/>
              <a:gd name="connsiteX1" fmla="*/ 3060799 w 3070677"/>
              <a:gd name="connsiteY1" fmla="*/ 780188 h 1780828"/>
              <a:gd name="connsiteX2" fmla="*/ 2232124 w 3070677"/>
              <a:gd name="connsiteY2" fmla="*/ 1780313 h 1780828"/>
              <a:gd name="connsiteX3" fmla="*/ 412849 w 3070677"/>
              <a:gd name="connsiteY3" fmla="*/ 913538 h 1780828"/>
              <a:gd name="connsiteX4" fmla="*/ 25238 w 3070677"/>
              <a:gd name="connsiteY4" fmla="*/ 660547 h 1780828"/>
              <a:gd name="connsiteX0" fmla="*/ 1857145 w 3203188"/>
              <a:gd name="connsiteY0" fmla="*/ 0 h 1789870"/>
              <a:gd name="connsiteX1" fmla="*/ 3192194 w 3203188"/>
              <a:gd name="connsiteY1" fmla="*/ 780188 h 1789870"/>
              <a:gd name="connsiteX2" fmla="*/ 2363519 w 3203188"/>
              <a:gd name="connsiteY2" fmla="*/ 1780313 h 1789870"/>
              <a:gd name="connsiteX3" fmla="*/ 195050 w 3203188"/>
              <a:gd name="connsiteY3" fmla="*/ 1249620 h 1789870"/>
              <a:gd name="connsiteX4" fmla="*/ 156633 w 3203188"/>
              <a:gd name="connsiteY4" fmla="*/ 660547 h 1789870"/>
              <a:gd name="connsiteX0" fmla="*/ 1842384 w 3188426"/>
              <a:gd name="connsiteY0" fmla="*/ 0 h 1788284"/>
              <a:gd name="connsiteX1" fmla="*/ 3177433 w 3188426"/>
              <a:gd name="connsiteY1" fmla="*/ 780188 h 1788284"/>
              <a:gd name="connsiteX2" fmla="*/ 2348758 w 3188426"/>
              <a:gd name="connsiteY2" fmla="*/ 1780313 h 1788284"/>
              <a:gd name="connsiteX3" fmla="*/ 180289 w 3188426"/>
              <a:gd name="connsiteY3" fmla="*/ 1249620 h 1788284"/>
              <a:gd name="connsiteX4" fmla="*/ 178390 w 3188426"/>
              <a:gd name="connsiteY4" fmla="*/ 1254093 h 178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26" h="1788284">
                <a:moveTo>
                  <a:pt x="1842384" y="0"/>
                </a:moveTo>
                <a:cubicBezTo>
                  <a:pt x="2721065" y="119856"/>
                  <a:pt x="3093037" y="483469"/>
                  <a:pt x="3177433" y="780188"/>
                </a:cubicBezTo>
                <a:cubicBezTo>
                  <a:pt x="3261829" y="1076907"/>
                  <a:pt x="2848282" y="1702074"/>
                  <a:pt x="2348758" y="1780313"/>
                </a:cubicBezTo>
                <a:cubicBezTo>
                  <a:pt x="1849234" y="1858552"/>
                  <a:pt x="542017" y="1337323"/>
                  <a:pt x="180289" y="1249620"/>
                </a:cubicBezTo>
                <a:cubicBezTo>
                  <a:pt x="-181439" y="1161917"/>
                  <a:pt x="99809" y="1201705"/>
                  <a:pt x="178390" y="1254093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5394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>
            <a:off x="-6350" y="4618038"/>
            <a:ext cx="900113" cy="2249487"/>
          </a:xfrm>
          <a:prstGeom prst="rtTriangle">
            <a:avLst/>
          </a:prstGeom>
          <a:solidFill>
            <a:srgbClr val="56A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56A84C"/>
              </a:solidFill>
            </a:endParaRPr>
          </a:p>
        </p:txBody>
      </p:sp>
      <p:sp>
        <p:nvSpPr>
          <p:cNvPr id="10" name="Triangolo rettangolo 9"/>
          <p:cNvSpPr/>
          <p:nvPr/>
        </p:nvSpPr>
        <p:spPr>
          <a:xfrm flipH="1" flipV="1">
            <a:off x="7092950" y="0"/>
            <a:ext cx="2051050" cy="4514850"/>
          </a:xfrm>
          <a:prstGeom prst="rtTriangle">
            <a:avLst/>
          </a:prstGeom>
          <a:solidFill>
            <a:srgbClr val="006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152" name="Titolo 1"/>
          <p:cNvSpPr txBox="1">
            <a:spLocks/>
          </p:cNvSpPr>
          <p:nvPr/>
        </p:nvSpPr>
        <p:spPr bwMode="auto">
          <a:xfrm>
            <a:off x="2051721" y="3614738"/>
            <a:ext cx="5040560" cy="534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>
                <a:solidFill>
                  <a:srgbClr val="0065A6"/>
                </a:solidFill>
              </a:rPr>
              <a:t>Direzione Commerciale AVM Holding</a:t>
            </a:r>
          </a:p>
        </p:txBody>
      </p:sp>
      <p:pic>
        <p:nvPicPr>
          <p:cNvPr id="6153" name="Picture 16" descr="\\Vms15\venezia marketing\CHIAVETTA MATERIALI B2B\Fonti\Logo Vela 2014_tras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850" y="2420938"/>
            <a:ext cx="22352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17756" y="6568653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752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PEOPLE MOVER</a:t>
            </a:r>
            <a:endParaRPr lang="it-IT" altLang="it-IT" sz="3000" kern="0" dirty="0"/>
          </a:p>
        </p:txBody>
      </p:sp>
      <p:sp>
        <p:nvSpPr>
          <p:cNvPr id="11" name="Rettangolo 10"/>
          <p:cNvSpPr/>
          <p:nvPr/>
        </p:nvSpPr>
        <p:spPr>
          <a:xfrm>
            <a:off x="251520" y="1268760"/>
            <a:ext cx="2520280" cy="4608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i</a:t>
            </a:r>
            <a:r>
              <a:rPr lang="it-IT" sz="1600" dirty="0" smtClean="0"/>
              <a:t>n termini di profilo di clientela, l’indagine risente - nel suo rapporto all’universo - di una scarsa rappresentatività dell’utenza crocieristica, il cui calendario di attracco non ha evidentemente coinciso con le tempistiche della rilevazione</a:t>
            </a:r>
          </a:p>
          <a:p>
            <a:pPr algn="ctr"/>
            <a:endParaRPr lang="it-IT" sz="1600" dirty="0"/>
          </a:p>
          <a:p>
            <a:pPr algn="ctr"/>
            <a:r>
              <a:rPr lang="it-IT" sz="1600" dirty="0" smtClean="0"/>
              <a:t>ad ogni modo l’indagine ci permette di descrivere in modo maggiormente approfondito quella che può essere definita come l’utenza abituale</a:t>
            </a:r>
            <a:endParaRPr lang="it-IT" sz="16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033745"/>
              </p:ext>
            </p:extLst>
          </p:nvPr>
        </p:nvGraphicFramePr>
        <p:xfrm>
          <a:off x="3851920" y="1340768"/>
          <a:ext cx="3809638" cy="1437840"/>
        </p:xfrm>
        <a:graphic>
          <a:graphicData uri="http://schemas.openxmlformats.org/drawingml/2006/table">
            <a:tbl>
              <a:tblPr/>
              <a:tblGrid>
                <a:gridCol w="1224525"/>
                <a:gridCol w="691125"/>
                <a:gridCol w="683188"/>
                <a:gridCol w="729225"/>
                <a:gridCol w="481575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indagine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stazione di discesa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stazione di salita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p.le roma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marittima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tronchetto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p.le roma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marittima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tronchetto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384" y="3206080"/>
            <a:ext cx="457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6588223" y="4345940"/>
            <a:ext cx="1872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+mn-lt"/>
              </a:rPr>
              <a:t>p</a:t>
            </a:r>
            <a:r>
              <a:rPr lang="it-IT" sz="1400" dirty="0" smtClean="0">
                <a:latin typeface="+mn-lt"/>
              </a:rPr>
              <a:t>assaggi per stazione - dati 2014</a:t>
            </a:r>
            <a:endParaRPr lang="it-IT" sz="1400" dirty="0">
              <a:latin typeface="+mn-lt"/>
            </a:endParaRPr>
          </a:p>
        </p:txBody>
      </p:sp>
      <p:sp>
        <p:nvSpPr>
          <p:cNvPr id="13" name="Ovale 12"/>
          <p:cNvSpPr/>
          <p:nvPr/>
        </p:nvSpPr>
        <p:spPr>
          <a:xfrm>
            <a:off x="5953111" y="2564904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5880509" y="4469668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3172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00988" y="6578600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35BD4-6208-4614-BF99-08D7064544F2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736030"/>
              </p:ext>
            </p:extLst>
          </p:nvPr>
        </p:nvGraphicFramePr>
        <p:xfrm>
          <a:off x="251520" y="980728"/>
          <a:ext cx="1455838" cy="958560"/>
        </p:xfrm>
        <a:graphic>
          <a:graphicData uri="http://schemas.openxmlformats.org/drawingml/2006/table">
            <a:tbl>
              <a:tblPr/>
              <a:tblGrid>
                <a:gridCol w="645088"/>
                <a:gridCol w="343462"/>
                <a:gridCol w="46728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genere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maschio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femmina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773883"/>
              </p:ext>
            </p:extLst>
          </p:nvPr>
        </p:nvGraphicFramePr>
        <p:xfrm>
          <a:off x="251520" y="2348880"/>
          <a:ext cx="1720950" cy="1677480"/>
        </p:xfrm>
        <a:graphic>
          <a:graphicData uri="http://schemas.openxmlformats.org/drawingml/2006/table">
            <a:tbl>
              <a:tblPr/>
              <a:tblGrid>
                <a:gridCol w="910200"/>
                <a:gridCol w="343462"/>
                <a:gridCol w="46728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fascia d’età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fino 30 anni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31-40 anni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41-50 anni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51-60 anni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 e più anni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781026"/>
              </p:ext>
            </p:extLst>
          </p:nvPr>
        </p:nvGraphicFramePr>
        <p:xfrm>
          <a:off x="971600" y="4437112"/>
          <a:ext cx="1713012" cy="1677480"/>
        </p:xfrm>
        <a:graphic>
          <a:graphicData uri="http://schemas.openxmlformats.org/drawingml/2006/table">
            <a:tbl>
              <a:tblPr/>
              <a:tblGrid>
                <a:gridCol w="902262"/>
                <a:gridCol w="343462"/>
                <a:gridCol w="46728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professione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occupato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pensionato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casalinga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disoccupato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85754"/>
              </p:ext>
            </p:extLst>
          </p:nvPr>
        </p:nvGraphicFramePr>
        <p:xfrm>
          <a:off x="3288803" y="980728"/>
          <a:ext cx="2435325" cy="1677480"/>
        </p:xfrm>
        <a:graphic>
          <a:graphicData uri="http://schemas.openxmlformats.org/drawingml/2006/table">
            <a:tbl>
              <a:tblPr/>
              <a:tblGrid>
                <a:gridCol w="1624575"/>
                <a:gridCol w="343462"/>
                <a:gridCol w="46728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titolo di studio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laurea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licenza media superiore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licenza media inferiore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licenza elementare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76968"/>
              </p:ext>
            </p:extLst>
          </p:nvPr>
        </p:nvGraphicFramePr>
        <p:xfrm>
          <a:off x="3280667" y="3068960"/>
          <a:ext cx="3329088" cy="3354960"/>
        </p:xfrm>
        <a:graphic>
          <a:graphicData uri="http://schemas.openxmlformats.org/drawingml/2006/table">
            <a:tbl>
              <a:tblPr/>
              <a:tblGrid>
                <a:gridCol w="2518338"/>
                <a:gridCol w="343462"/>
                <a:gridCol w="467288"/>
              </a:tblGrid>
              <a:tr h="11910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residenza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1910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comune di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venezia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0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altra provincia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della regione veneto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0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altro comune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della provincia di venezia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0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altra regione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italiana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0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altra nazione - di cui: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0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0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germania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0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slovenia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0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regno unito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0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canada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0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svizzera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0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0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orta 21"/>
          <p:cNvSpPr/>
          <p:nvPr/>
        </p:nvSpPr>
        <p:spPr>
          <a:xfrm rot="10800000">
            <a:off x="6228184" y="980728"/>
            <a:ext cx="2736000" cy="2736304"/>
          </a:xfrm>
          <a:prstGeom prst="pie">
            <a:avLst>
              <a:gd name="adj1" fmla="val 20505898"/>
              <a:gd name="adj2" fmla="val 1805550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156176" y="980728"/>
            <a:ext cx="2808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+mn-lt"/>
              </a:rPr>
              <a:t>come</a:t>
            </a:r>
          </a:p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+mn-lt"/>
              </a:rPr>
              <a:t>anticipato, si</a:t>
            </a:r>
          </a:p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+mn-lt"/>
              </a:rPr>
              <a:t>evidenzia un profilo</a:t>
            </a:r>
          </a:p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+mn-lt"/>
              </a:rPr>
              <a:t>di clientela prettamente</a:t>
            </a:r>
          </a:p>
          <a:p>
            <a:pPr algn="r"/>
            <a:r>
              <a:rPr lang="it-IT" sz="1600" b="1" dirty="0" smtClean="0">
                <a:solidFill>
                  <a:schemeClr val="bg1"/>
                </a:solidFill>
                <a:latin typeface="+mn-lt"/>
              </a:rPr>
              <a:t>locale e lavoratore</a:t>
            </a:r>
          </a:p>
          <a:p>
            <a:pPr algn="r"/>
            <a:endParaRPr lang="it-IT" sz="800" b="1" dirty="0" smtClean="0">
              <a:solidFill>
                <a:schemeClr val="bg1"/>
              </a:solidFill>
              <a:latin typeface="+mn-lt"/>
            </a:endParaRPr>
          </a:p>
          <a:p>
            <a:pPr algn="r"/>
            <a:r>
              <a:rPr lang="it-IT" sz="1600" b="1" dirty="0" smtClean="0">
                <a:solidFill>
                  <a:schemeClr val="bg1"/>
                </a:solidFill>
                <a:latin typeface="+mn-lt"/>
              </a:rPr>
              <a:t>significativa</a:t>
            </a:r>
          </a:p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+mn-lt"/>
              </a:rPr>
              <a:t>	   anche la quota</a:t>
            </a:r>
          </a:p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+mn-lt"/>
              </a:rPr>
              <a:t>	di stranieri</a:t>
            </a:r>
          </a:p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+mn-lt"/>
              </a:rPr>
              <a:t>            in particolare</a:t>
            </a:r>
          </a:p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+mn-lt"/>
              </a:rPr>
              <a:t> al tronchetto</a:t>
            </a:r>
            <a:endParaRPr lang="it-IT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7504" y="116632"/>
            <a:ext cx="7752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PEOPLE MOVER</a:t>
            </a:r>
            <a:endParaRPr lang="it-IT" altLang="it-IT" sz="3000" kern="0" dirty="0"/>
          </a:p>
        </p:txBody>
      </p:sp>
    </p:spTree>
    <p:extLst>
      <p:ext uri="{BB962C8B-B14F-4D97-AF65-F5344CB8AC3E}">
        <p14:creationId xmlns:p14="http://schemas.microsoft.com/office/powerpoint/2010/main" val="32215404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17756" y="6568653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009272"/>
              </p:ext>
            </p:extLst>
          </p:nvPr>
        </p:nvGraphicFramePr>
        <p:xfrm>
          <a:off x="253089" y="1052736"/>
          <a:ext cx="3886863" cy="1917120"/>
        </p:xfrm>
        <a:graphic>
          <a:graphicData uri="http://schemas.openxmlformats.org/drawingml/2006/table">
            <a:tbl>
              <a:tblPr/>
              <a:tblGrid>
                <a:gridCol w="683188"/>
                <a:gridCol w="2392925"/>
                <a:gridCol w="343462"/>
                <a:gridCol w="467288"/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titolo di </a:t>
                      </a:r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viaggio acquistato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05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indagine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utente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occasionale - corsa semplice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abbonato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mensile solo people mover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abbonato mensile integrato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actv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abbonato annuale - di cui: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abbonato actv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solo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people mover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39433"/>
              </p:ext>
            </p:extLst>
          </p:nvPr>
        </p:nvGraphicFramePr>
        <p:xfrm>
          <a:off x="251520" y="3600112"/>
          <a:ext cx="4361987" cy="2156760"/>
        </p:xfrm>
        <a:graphic>
          <a:graphicData uri="http://schemas.openxmlformats.org/drawingml/2006/table">
            <a:tbl>
              <a:tblPr/>
              <a:tblGrid>
                <a:gridCol w="876862"/>
                <a:gridCol w="2392925"/>
                <a:gridCol w="677863"/>
                <a:gridCol w="414337"/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titolo di </a:t>
                      </a:r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viaggio acquistato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050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stima vela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dati dwh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utente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occasionale - corsa semplice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1.160.260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abbonato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mensile solo people mover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abbonato mensile integrato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actv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23.374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abbonato annuale - di cui: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abbonato actv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solo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people mover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effectLst/>
                          <a:latin typeface="+mn-lt"/>
                        </a:rPr>
                        <a:t>1.354.763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Arco 5"/>
          <p:cNvSpPr/>
          <p:nvPr/>
        </p:nvSpPr>
        <p:spPr>
          <a:xfrm rot="21011063">
            <a:off x="4051230" y="1375936"/>
            <a:ext cx="753507" cy="2561529"/>
          </a:xfrm>
          <a:prstGeom prst="arc">
            <a:avLst>
              <a:gd name="adj1" fmla="val 16115932"/>
              <a:gd name="adj2" fmla="val 5408473"/>
            </a:avLst>
          </a:prstGeom>
          <a:noFill/>
          <a:ln w="38100" cap="sq">
            <a:solidFill>
              <a:srgbClr val="0070C0"/>
            </a:solidFill>
            <a:bevel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Arco 20"/>
          <p:cNvSpPr/>
          <p:nvPr/>
        </p:nvSpPr>
        <p:spPr>
          <a:xfrm rot="21011063">
            <a:off x="4064748" y="1758095"/>
            <a:ext cx="753507" cy="2561529"/>
          </a:xfrm>
          <a:prstGeom prst="arc">
            <a:avLst>
              <a:gd name="adj1" fmla="val 16115932"/>
              <a:gd name="adj2" fmla="val 5408473"/>
            </a:avLst>
          </a:prstGeom>
          <a:noFill/>
          <a:ln w="38100" cap="sq">
            <a:solidFill>
              <a:srgbClr val="0070C0"/>
            </a:solidFill>
            <a:bevel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Arco 23"/>
          <p:cNvSpPr/>
          <p:nvPr/>
        </p:nvSpPr>
        <p:spPr>
          <a:xfrm rot="21011063">
            <a:off x="4064748" y="2106328"/>
            <a:ext cx="753507" cy="2561529"/>
          </a:xfrm>
          <a:prstGeom prst="arc">
            <a:avLst>
              <a:gd name="adj1" fmla="val 16115932"/>
              <a:gd name="adj2" fmla="val 5408473"/>
            </a:avLst>
          </a:prstGeom>
          <a:noFill/>
          <a:ln w="38100" cap="sq">
            <a:solidFill>
              <a:srgbClr val="0070C0"/>
            </a:solidFill>
            <a:bevel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9403"/>
              </p:ext>
            </p:extLst>
          </p:nvPr>
        </p:nvGraphicFramePr>
        <p:xfrm>
          <a:off x="5589561" y="1491744"/>
          <a:ext cx="2798863" cy="4313520"/>
        </p:xfrm>
        <a:graphic>
          <a:graphicData uri="http://schemas.openxmlformats.org/drawingml/2006/table">
            <a:tbl>
              <a:tblPr/>
              <a:tblGrid>
                <a:gridCol w="1988113"/>
                <a:gridCol w="343462"/>
                <a:gridCol w="46728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conoscenza servizio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passaparola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segnaletica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opuscoli/manifesti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stampa/radio/tv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e/o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internet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bordo della nave da crociera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eventi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altro - di cui: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lavoro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l'ha visto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scuola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parcheggio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aeroporto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guida cartacea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biglietteria p.le roma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hotel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251520" y="5949360"/>
            <a:ext cx="8136904" cy="72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i due elementi determinanti nella conoscenza del servizio sono il passaparola - direttamente connesso con il livello di soddisfazione della customer experience - e la segnaletica, voce rispetto alla quale sono ipotizzabili investimenti in termini di sviluppo, soprattutto a tronchetto e marittima</a:t>
            </a:r>
            <a:endParaRPr lang="it-IT" sz="1400" dirty="0"/>
          </a:p>
        </p:txBody>
      </p:sp>
      <p:sp>
        <p:nvSpPr>
          <p:cNvPr id="12" name="Rettangolo 11"/>
          <p:cNvSpPr/>
          <p:nvPr/>
        </p:nvSpPr>
        <p:spPr>
          <a:xfrm>
            <a:off x="107504" y="116632"/>
            <a:ext cx="7752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PEOPLE MOVER</a:t>
            </a:r>
            <a:endParaRPr lang="it-IT" altLang="it-IT" sz="3000" kern="0" dirty="0"/>
          </a:p>
        </p:txBody>
      </p:sp>
    </p:spTree>
    <p:extLst>
      <p:ext uri="{BB962C8B-B14F-4D97-AF65-F5344CB8AC3E}">
        <p14:creationId xmlns:p14="http://schemas.microsoft.com/office/powerpoint/2010/main" val="25962948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00988" y="6578600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35BD4-6208-4614-BF99-08D7064544F2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08696" y="980728"/>
            <a:ext cx="3675030" cy="501675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rgbClr val="FFFFFF"/>
                </a:solidFill>
                <a:latin typeface="+mn-lt"/>
              </a:rPr>
              <a:t>rispetto alla frequenza di utilizzo del </a:t>
            </a:r>
            <a:r>
              <a:rPr lang="it-IT" sz="1600" b="1" dirty="0" smtClean="0">
                <a:solidFill>
                  <a:srgbClr val="FFFFFF"/>
                </a:solidFill>
                <a:latin typeface="+mn-lt"/>
              </a:rPr>
              <a:t>servizio, il campione intervistato si divide a metà tra una clientela più prettamente occasionale ed una il cui utilizzo risulta maggiormente assiduo: tale caratteristica è in parte confermata anche considerando l’interscambio people mover / </a:t>
            </a:r>
            <a:r>
              <a:rPr lang="it-IT" sz="1600" b="1" dirty="0" err="1" smtClean="0">
                <a:solidFill>
                  <a:srgbClr val="FFFFFF"/>
                </a:solidFill>
                <a:latin typeface="+mn-lt"/>
              </a:rPr>
              <a:t>tpl</a:t>
            </a:r>
            <a:r>
              <a:rPr lang="it-IT" sz="1600" b="1" dirty="0" smtClean="0">
                <a:solidFill>
                  <a:srgbClr val="FFFFFF"/>
                </a:solidFill>
                <a:latin typeface="+mn-lt"/>
              </a:rPr>
              <a:t>, in particolare nell’acquisto del </a:t>
            </a:r>
            <a:r>
              <a:rPr lang="it-IT" sz="1600" b="1" dirty="0" err="1" smtClean="0">
                <a:solidFill>
                  <a:srgbClr val="FFFFFF"/>
                </a:solidFill>
                <a:latin typeface="+mn-lt"/>
              </a:rPr>
              <a:t>tdv</a:t>
            </a:r>
            <a:r>
              <a:rPr lang="it-IT" sz="1600" b="1" dirty="0" smtClean="0">
                <a:solidFill>
                  <a:srgbClr val="FFFFFF"/>
                </a:solidFill>
                <a:latin typeface="+mn-lt"/>
              </a:rPr>
              <a:t> in abbonamento</a:t>
            </a:r>
          </a:p>
          <a:p>
            <a:pPr algn="r"/>
            <a:endParaRPr lang="it-IT" sz="1600" b="1" dirty="0">
              <a:solidFill>
                <a:srgbClr val="FFFFFF"/>
              </a:solidFill>
              <a:latin typeface="+mn-lt"/>
            </a:endParaRPr>
          </a:p>
          <a:p>
            <a:pPr algn="r"/>
            <a:r>
              <a:rPr lang="it-IT" sz="1600" b="1" dirty="0" smtClean="0">
                <a:solidFill>
                  <a:srgbClr val="FFFFFF"/>
                </a:solidFill>
                <a:latin typeface="+mn-lt"/>
              </a:rPr>
              <a:t>in quest’ottica va anche letto il dato sulla conoscenza della gratuità 	nell’uso del people mover 	rispetto agli abbonamenti 	annuali </a:t>
            </a:r>
            <a:r>
              <a:rPr lang="it-IT" sz="1600" b="1" dirty="0" err="1" smtClean="0">
                <a:solidFill>
                  <a:srgbClr val="FFFFFF"/>
                </a:solidFill>
                <a:latin typeface="+mn-lt"/>
              </a:rPr>
              <a:t>actv</a:t>
            </a:r>
            <a:r>
              <a:rPr lang="it-IT" sz="1600" b="1" dirty="0" smtClean="0">
                <a:solidFill>
                  <a:srgbClr val="FFFFFF"/>
                </a:solidFill>
                <a:latin typeface="+mn-lt"/>
              </a:rPr>
              <a:t>, per cui il l	livello reale di conoscenza rispetto all’utenza locale è pressoché totalizzante</a:t>
            </a:r>
            <a:endParaRPr lang="it-IT" sz="1600" b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750887"/>
              </p:ext>
            </p:extLst>
          </p:nvPr>
        </p:nvGraphicFramePr>
        <p:xfrm>
          <a:off x="5731419" y="980728"/>
          <a:ext cx="2729013" cy="1437840"/>
        </p:xfrm>
        <a:graphic>
          <a:graphicData uri="http://schemas.openxmlformats.org/drawingml/2006/table">
            <a:tbl>
              <a:tblPr/>
              <a:tblGrid>
                <a:gridCol w="1918263"/>
                <a:gridCol w="343462"/>
                <a:gridCol w="46728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frequenza utilizzo servizio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raramente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una volta alla settimana o più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circa 2/3 volte al mese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circa una volta al mese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ttangolo 12"/>
          <p:cNvSpPr/>
          <p:nvPr/>
        </p:nvSpPr>
        <p:spPr>
          <a:xfrm>
            <a:off x="107504" y="116632"/>
            <a:ext cx="7752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PEOPLE MOVER</a:t>
            </a:r>
            <a:endParaRPr lang="it-IT" altLang="it-IT" sz="3000" kern="0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933570"/>
              </p:ext>
            </p:extLst>
          </p:nvPr>
        </p:nvGraphicFramePr>
        <p:xfrm>
          <a:off x="4860032" y="2743458"/>
          <a:ext cx="3605874" cy="1917120"/>
        </p:xfrm>
        <a:graphic>
          <a:graphicData uri="http://schemas.openxmlformats.org/drawingml/2006/table">
            <a:tbl>
              <a:tblPr/>
              <a:tblGrid>
                <a:gridCol w="2507225"/>
                <a:gridCol w="343462"/>
                <a:gridCol w="335525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ha acquistato/acquisterà un </a:t>
                      </a:r>
                      <a:r>
                        <a:rPr lang="it-IT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tdv</a:t>
                      </a:r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TPL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sì - di cui: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52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nav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reti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abbonamento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corsa semplice/carnet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turistico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635533"/>
              </p:ext>
            </p:extLst>
          </p:nvPr>
        </p:nvGraphicFramePr>
        <p:xfrm>
          <a:off x="5318670" y="5013176"/>
          <a:ext cx="3141762" cy="958560"/>
        </p:xfrm>
        <a:graphic>
          <a:graphicData uri="http://schemas.openxmlformats.org/drawingml/2006/table">
            <a:tbl>
              <a:tblPr/>
              <a:tblGrid>
                <a:gridCol w="2331012"/>
                <a:gridCol w="343462"/>
                <a:gridCol w="46728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conoscenza gratuità annuale TPL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275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sì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1883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17756" y="6568653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139952" y="980728"/>
            <a:ext cx="4176464" cy="20162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t</a:t>
            </a:r>
            <a:r>
              <a:rPr lang="it-IT" sz="1600" dirty="0" smtClean="0"/>
              <a:t>ronchetto e p.le </a:t>
            </a:r>
            <a:r>
              <a:rPr lang="it-IT" sz="1600" dirty="0"/>
              <a:t>r</a:t>
            </a:r>
            <a:r>
              <a:rPr lang="it-IT" sz="1600" dirty="0" smtClean="0"/>
              <a:t>oma sono le stazioni maggiormente rappresentate all’interno del campione e determinano, conseguentemente, le modalità di accesso nonché le destinazioni più citate: i terminal </a:t>
            </a:r>
            <a:r>
              <a:rPr lang="it-IT" sz="1600" dirty="0" err="1" smtClean="0"/>
              <a:t>tpl</a:t>
            </a:r>
            <a:r>
              <a:rPr lang="it-IT" sz="1600" dirty="0" smtClean="0"/>
              <a:t>, automobilistici e ferroviario, il centro città e l’area direzionale dell’isola nova</a:t>
            </a:r>
            <a:endParaRPr lang="it-IT" sz="1600" dirty="0"/>
          </a:p>
        </p:txBody>
      </p:sp>
      <p:sp>
        <p:nvSpPr>
          <p:cNvPr id="9" name="Rettangolo 8"/>
          <p:cNvSpPr/>
          <p:nvPr/>
        </p:nvSpPr>
        <p:spPr>
          <a:xfrm>
            <a:off x="107504" y="116632"/>
            <a:ext cx="7752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PEOPLE MOVER</a:t>
            </a:r>
            <a:endParaRPr lang="it-IT" altLang="it-IT" sz="3000" kern="0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523250"/>
              </p:ext>
            </p:extLst>
          </p:nvPr>
        </p:nvGraphicFramePr>
        <p:xfrm>
          <a:off x="179512" y="2714720"/>
          <a:ext cx="2441674" cy="3594600"/>
        </p:xfrm>
        <a:graphic>
          <a:graphicData uri="http://schemas.openxmlformats.org/drawingml/2006/table">
            <a:tbl>
              <a:tblPr/>
              <a:tblGrid>
                <a:gridCol w="1703950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destinazione del viaggio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p.le roma/ferrovia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parcheggio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tronchetto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uffici del tronchetto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città - di cui: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piedi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vaporetto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porto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crociere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stazione autobus tronchetto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darsena del tronchetto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mercato ortofrutticolo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altro - di cui: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lido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terraferma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991795"/>
              </p:ext>
            </p:extLst>
          </p:nvPr>
        </p:nvGraphicFramePr>
        <p:xfrm>
          <a:off x="142181" y="983048"/>
          <a:ext cx="3541351" cy="1437840"/>
        </p:xfrm>
        <a:graphic>
          <a:graphicData uri="http://schemas.openxmlformats.org/drawingml/2006/table">
            <a:tbl>
              <a:tblPr/>
              <a:tblGrid>
                <a:gridCol w="1070538"/>
                <a:gridCol w="645088"/>
                <a:gridCol w="664138"/>
                <a:gridCol w="711762"/>
                <a:gridCol w="44982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stazione di discesa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stazione di salita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p.le roma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marittima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tronchetto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p.le roma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marittima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tronchetto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98187"/>
              </p:ext>
            </p:extLst>
          </p:nvPr>
        </p:nvGraphicFramePr>
        <p:xfrm>
          <a:off x="2987824" y="3673280"/>
          <a:ext cx="2670274" cy="2636040"/>
        </p:xfrm>
        <a:graphic>
          <a:graphicData uri="http://schemas.openxmlformats.org/drawingml/2006/table">
            <a:tbl>
              <a:tblPr/>
              <a:tblGrid>
                <a:gridCol w="1932550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modalità accesso </a:t>
                      </a:r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people mover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piedi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macchina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 pubblico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vaporetto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 turistico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altro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nave da crociera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lancione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534473"/>
              </p:ext>
            </p:extLst>
          </p:nvPr>
        </p:nvGraphicFramePr>
        <p:xfrm>
          <a:off x="6020792" y="4871480"/>
          <a:ext cx="2538512" cy="1437840"/>
        </p:xfrm>
        <a:graphic>
          <a:graphicData uri="http://schemas.openxmlformats.org/drawingml/2006/table">
            <a:tbl>
              <a:tblPr/>
              <a:tblGrid>
                <a:gridCol w="180078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motivo utilizzo </a:t>
                      </a:r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people mover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lavoro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turismo/visita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commissioni personali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pendolarismo sistematico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155485"/>
              </p:ext>
            </p:extLst>
          </p:nvPr>
        </p:nvGraphicFramePr>
        <p:xfrm>
          <a:off x="6012160" y="3284984"/>
          <a:ext cx="2537924" cy="1437840"/>
        </p:xfrm>
        <a:graphic>
          <a:graphicData uri="http://schemas.openxmlformats.org/drawingml/2006/table">
            <a:tbl>
              <a:tblPr/>
              <a:tblGrid>
                <a:gridCol w="1800200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luogo </a:t>
                      </a:r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acquisto </a:t>
                      </a:r>
                      <a:r>
                        <a:rPr lang="it-IT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tdv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casse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automatiche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punti vendita </a:t>
                      </a:r>
                      <a:r>
                        <a:rPr lang="it-IT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veneziaunica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concessionari </a:t>
                      </a:r>
                      <a:r>
                        <a:rPr lang="it-IT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actv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altro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898706" y="6559128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35BD4-6208-4614-BF99-08D7064544F2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752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PEOPLE MOVER</a:t>
            </a:r>
            <a:endParaRPr lang="it-IT" altLang="it-IT" sz="3000" kern="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589848"/>
              </p:ext>
            </p:extLst>
          </p:nvPr>
        </p:nvGraphicFramePr>
        <p:xfrm>
          <a:off x="5435349" y="980728"/>
          <a:ext cx="3313115" cy="4073880"/>
        </p:xfrm>
        <a:graphic>
          <a:graphicData uri="http://schemas.openxmlformats.org/drawingml/2006/table">
            <a:tbl>
              <a:tblPr/>
              <a:tblGrid>
                <a:gridCol w="233265"/>
                <a:gridCol w="2269100"/>
                <a:gridCol w="343462"/>
                <a:gridCol w="467288"/>
              </a:tblGrid>
              <a:tr h="18858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problemi </a:t>
                      </a:r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riscontrati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858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no, nessun problema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rowSpan="14"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sì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lunghi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tempi di attesa tra le corse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v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segnaletica informativa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inadeguata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v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difficoltà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accesso alle stazioni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v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difficoltà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nell'acquisto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v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assenza personale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v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altro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di cui: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vMerge="1">
                  <a:txBody>
                    <a:bodyPr/>
                    <a:lstStyle/>
                    <a:p>
                      <a:pPr algn="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manutenzione straordinaria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vMerge="1">
                  <a:txBody>
                    <a:bodyPr/>
                    <a:lstStyle/>
                    <a:p>
                      <a:pPr algn="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impianto non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funzionante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vMerge="1">
                  <a:txBody>
                    <a:bodyPr/>
                    <a:lstStyle/>
                    <a:p>
                      <a:pPr algn="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 mobili non funzionanti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vMerge="1">
                  <a:txBody>
                    <a:bodyPr/>
                    <a:lstStyle/>
                    <a:p>
                      <a:pPr algn="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aria condizionata troppo alta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vMerge="1">
                  <a:txBody>
                    <a:bodyPr/>
                    <a:lstStyle/>
                    <a:p>
                      <a:pPr algn="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validatrici non funzionanti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vMerge="1">
                  <a:txBody>
                    <a:bodyPr/>
                    <a:lstStyle/>
                    <a:p>
                      <a:pPr algn="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maggiore pulizia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vMerge="1">
                  <a:txBody>
                    <a:bodyPr/>
                    <a:lstStyle/>
                    <a:p>
                      <a:pPr algn="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malfunzionamento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tornelli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vMerge="1">
                  <a:txBody>
                    <a:bodyPr/>
                    <a:lstStyle/>
                    <a:p>
                      <a:pPr algn="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mancanza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wc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995947"/>
              </p:ext>
            </p:extLst>
          </p:nvPr>
        </p:nvGraphicFramePr>
        <p:xfrm>
          <a:off x="251520" y="980728"/>
          <a:ext cx="5001289" cy="2396400"/>
        </p:xfrm>
        <a:graphic>
          <a:graphicData uri="http://schemas.openxmlformats.org/drawingml/2006/table">
            <a:tbl>
              <a:tblPr/>
              <a:tblGrid>
                <a:gridCol w="2315138"/>
                <a:gridCol w="854638"/>
                <a:gridCol w="976875"/>
                <a:gridCol w="85463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customer satisfaction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voto medio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soddisfatti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importanza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tempi di attesa tra le corse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pulizia vetture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segnaletica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informazioni sul servizio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orari di apertura impianto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pulizia stazioni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di bigliettazione automatica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intervento operatori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258264"/>
              </p:ext>
            </p:extLst>
          </p:nvPr>
        </p:nvGraphicFramePr>
        <p:xfrm>
          <a:off x="1115616" y="3645024"/>
          <a:ext cx="3956713" cy="2875680"/>
        </p:xfrm>
        <a:graphic>
          <a:graphicData uri="http://schemas.openxmlformats.org/drawingml/2006/table">
            <a:tbl>
              <a:tblPr/>
              <a:tblGrid>
                <a:gridCol w="218050"/>
                <a:gridCol w="2927913"/>
                <a:gridCol w="343462"/>
                <a:gridCol w="467288"/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altri servizi nelle </a:t>
                      </a:r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stazioni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no, nessuno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9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sì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pannelli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informativi su Venezia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ufficio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informazioni e vendita servizi turistici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biglietteria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 del personale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altro - di cui: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presenza wc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orari delle partenze a piano terra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bar/distributore automatico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maggiore segnaletica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(possibili 2 risposte)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5436096" y="5301208"/>
            <a:ext cx="3314990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rgbClr val="FFFFFF"/>
                </a:solidFill>
                <a:latin typeface="+mn-lt"/>
              </a:rPr>
              <a:t>l</a:t>
            </a:r>
            <a:r>
              <a:rPr lang="it-IT" sz="1600" b="1" dirty="0" smtClean="0">
                <a:solidFill>
                  <a:srgbClr val="FFFFFF"/>
                </a:solidFill>
                <a:latin typeface="+mn-lt"/>
              </a:rPr>
              <a:t>a media ponderata rispetto all’importanza attribuita ai singoli fattori restituisce un voto medio di 7,2</a:t>
            </a:r>
            <a:endParaRPr lang="it-IT" sz="1600" b="1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17756" y="6568653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84" name="Rettangolo 83"/>
          <p:cNvSpPr/>
          <p:nvPr/>
        </p:nvSpPr>
        <p:spPr>
          <a:xfrm>
            <a:off x="107504" y="116632"/>
            <a:ext cx="7752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PEOPLE MOVER</a:t>
            </a:r>
            <a:endParaRPr lang="it-IT" altLang="it-IT" sz="3000" kern="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564993"/>
              </p:ext>
            </p:extLst>
          </p:nvPr>
        </p:nvGraphicFramePr>
        <p:xfrm>
          <a:off x="251520" y="1176288"/>
          <a:ext cx="3845026" cy="3354960"/>
        </p:xfrm>
        <a:graphic>
          <a:graphicData uri="http://schemas.openxmlformats.org/drawingml/2006/table">
            <a:tbl>
              <a:tblPr/>
              <a:tblGrid>
                <a:gridCol w="2988238"/>
                <a:gridCol w="389500"/>
                <a:gridCol w="46728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probabilità </a:t>
                      </a:r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raccomandazione people mover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1 - per niente probabile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10 - estremamente probabile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voto </a:t>
                      </a:r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medio (probabilità)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maggiore di </a:t>
                      </a:r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(probabilità)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242221"/>
              </p:ext>
            </p:extLst>
          </p:nvPr>
        </p:nvGraphicFramePr>
        <p:xfrm>
          <a:off x="251520" y="4869160"/>
          <a:ext cx="3370362" cy="958560"/>
        </p:xfrm>
        <a:graphic>
          <a:graphicData uri="http://schemas.openxmlformats.org/drawingml/2006/table">
            <a:tbl>
              <a:tblPr/>
              <a:tblGrid>
                <a:gridCol w="2559612"/>
                <a:gridCol w="343462"/>
                <a:gridCol w="46728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conoscenza carta qualità servizi </a:t>
                      </a:r>
                      <a:r>
                        <a:rPr lang="it-IT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avm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sì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881463"/>
              </p:ext>
            </p:extLst>
          </p:nvPr>
        </p:nvGraphicFramePr>
        <p:xfrm>
          <a:off x="4457096" y="1204872"/>
          <a:ext cx="3787312" cy="5032440"/>
        </p:xfrm>
        <a:graphic>
          <a:graphicData uri="http://schemas.openxmlformats.org/drawingml/2006/table">
            <a:tbl>
              <a:tblPr/>
              <a:tblGrid>
                <a:gridCol w="3443850"/>
                <a:gridCol w="3434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suggerimenti/commenti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n.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prolungare orario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pannelli informativi orari prima dell'entrata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maggiori informazioni e migliore segnaletica (bilingue)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incrementare la frequenza e migliorare la regolarità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titoli di viaggio eccessivamente onerosi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più personale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integrazione con servizio navigazione/automobilistico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ampliamento struttura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segnalazione in caso di chiusura straordinaria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maggiore pulizia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problemi con aria condizionata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 mobili non funzionanti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aggiornamenti on line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biglietto unico per tutto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cambio monete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chiudere passaggio verso p.le roma quando piove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distributori automatici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mancano estintori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wi-fi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8661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898706" y="6559128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35BD4-6208-4614-BF99-08D7064544F2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07504" y="116632"/>
            <a:ext cx="7752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PEOPLE MOVER</a:t>
            </a:r>
            <a:endParaRPr lang="it-IT" altLang="it-IT" sz="3000" kern="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79512" y="908720"/>
            <a:ext cx="8712968" cy="590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200" dirty="0" smtClean="0">
                <a:latin typeface="+mn-lt"/>
              </a:rPr>
              <a:t>Conclusioni (1/3):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+mn-lt"/>
              </a:rPr>
              <a:t>l’indagine focalizza la propria attenzione - in termini di campione intervistato - da una parte sugli utilizzatori frequenti del servizio e dall’altra sugli occasionali provenienti principalmente dal tronchetto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+mn-lt"/>
              </a:rPr>
              <a:t>sottorappresentato il campione relativo ai crocieristi che, al contrario, sono il principale bacino di utenza del mezzo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+mn-lt"/>
              </a:rPr>
              <a:t>tale caratteristica - pur critica nell’interpretazione dei risultati a livello operativo - rafforza i risultati raccolti in ottica di indagine customer in quanto maggiormente concentrata su un’utenza di tipo abituale/sistematica</a:t>
            </a:r>
          </a:p>
          <a:p>
            <a:pPr marL="542925" lvl="1" indent="-2762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+mn-lt"/>
              </a:rPr>
              <a:t>il profilo di clientela intervistato si distribuisce conseguentemente tra un’area geografica tendenzialmente locale (anche se di area vasta - circa </a:t>
            </a:r>
            <a:r>
              <a:rPr lang="it-IT" baseline="30000" dirty="0" smtClean="0">
                <a:latin typeface="+mn-lt"/>
              </a:rPr>
              <a:t>2</a:t>
            </a:r>
            <a:r>
              <a:rPr lang="it-IT" dirty="0" smtClean="0">
                <a:latin typeface="+mn-lt"/>
              </a:rPr>
              <a:t>/</a:t>
            </a:r>
            <a:r>
              <a:rPr lang="it-IT" baseline="-25000" dirty="0" smtClean="0">
                <a:latin typeface="+mn-lt"/>
              </a:rPr>
              <a:t>3</a:t>
            </a:r>
            <a:r>
              <a:rPr lang="it-IT" dirty="0" smtClean="0">
                <a:latin typeface="+mn-lt"/>
              </a:rPr>
              <a:t>) ed una provenienza nazionale/internazionale tipicamente occasionale (circa </a:t>
            </a:r>
            <a:r>
              <a:rPr lang="it-IT" baseline="30000" dirty="0"/>
              <a:t>1</a:t>
            </a:r>
            <a:r>
              <a:rPr lang="it-IT" dirty="0" smtClean="0"/>
              <a:t>/</a:t>
            </a:r>
            <a:r>
              <a:rPr lang="it-IT" baseline="-25000" dirty="0" smtClean="0"/>
              <a:t>3</a:t>
            </a:r>
            <a:r>
              <a:rPr lang="it-IT" dirty="0" smtClean="0"/>
              <a:t>)</a:t>
            </a:r>
          </a:p>
          <a:p>
            <a:pPr marL="809625" lvl="2" indent="-2667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latin typeface="+mn-lt"/>
              </a:rPr>
              <a:t>fatta salva la diversa distribuzione - tra universo e campione - rispetto al titolo di viaggio di cui il cliente è in possesso per l’accesso al servizio, appare interessante sottolineare come passaparola e segnaletica siano i due principali elementi di promozione/diffusione/comunicazione</a:t>
            </a:r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58181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5172</TotalTime>
  <Words>2028</Words>
  <Application>Microsoft Office PowerPoint</Application>
  <PresentationFormat>Presentazione su schermo (4:3)</PresentationFormat>
  <Paragraphs>743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Actv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rizzardini_a</dc:creator>
  <cp:lastModifiedBy>Santoro Giovanni</cp:lastModifiedBy>
  <cp:revision>337</cp:revision>
  <cp:lastPrinted>2014-06-25T08:27:57Z</cp:lastPrinted>
  <dcterms:created xsi:type="dcterms:W3CDTF">2013-10-03T13:58:22Z</dcterms:created>
  <dcterms:modified xsi:type="dcterms:W3CDTF">2015-07-07T14:34:48Z</dcterms:modified>
</cp:coreProperties>
</file>